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62"/>
  </p:notesMasterIdLst>
  <p:sldIdLst>
    <p:sldId id="279" r:id="rId2"/>
    <p:sldId id="256" r:id="rId3"/>
    <p:sldId id="257" r:id="rId4"/>
    <p:sldId id="261" r:id="rId5"/>
    <p:sldId id="262" r:id="rId6"/>
    <p:sldId id="266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07A"/>
    <a:srgbClr val="D80202"/>
    <a:srgbClr val="C8C6C4"/>
    <a:srgbClr val="DEE2FF"/>
    <a:srgbClr val="675A51"/>
    <a:srgbClr val="302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55" d="100"/>
          <a:sy n="55" d="100"/>
        </p:scale>
        <p:origin x="872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CD38F90-6676-35F3-973B-A14175AB58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0330EFE-FCB8-5101-1F5F-BED3D08A560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16A1AFF-6E91-1520-A763-AD88CCC6662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7F3EC42-E5EF-2267-E684-2F393DB3EC9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noProof="0"/>
              <a:t>Click to edit Master text styles</a:t>
            </a:r>
          </a:p>
          <a:p>
            <a:pPr lvl="1"/>
            <a:r>
              <a:rPr lang="en-US" altLang="nl-NL" noProof="0"/>
              <a:t>Second level</a:t>
            </a:r>
          </a:p>
          <a:p>
            <a:pPr lvl="2"/>
            <a:r>
              <a:rPr lang="en-US" altLang="nl-NL" noProof="0"/>
              <a:t>Third level</a:t>
            </a:r>
          </a:p>
          <a:p>
            <a:pPr lvl="3"/>
            <a:r>
              <a:rPr lang="en-US" altLang="nl-NL" noProof="0"/>
              <a:t>Fourth level</a:t>
            </a:r>
          </a:p>
          <a:p>
            <a:pPr lvl="4"/>
            <a:r>
              <a:rPr lang="en-US" altLang="nl-NL" noProof="0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E40BECA-F6C3-DAAC-BF48-B17F3CF362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907BC7D6-7B11-4B8F-E1D4-9A6DA732B2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96776A9-6451-44C8-94FE-C744CF4E641B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2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2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2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2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2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DF198088-78CE-FF47-D7C0-6475358425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0D1E7BDC-A53F-4AE2-A4E6-FFB0A1D0E57B}" type="slidenum">
              <a:rPr lang="en-US" altLang="nl-NL" sz="1200"/>
              <a:pPr/>
              <a:t>1</a:t>
            </a:fld>
            <a:endParaRPr lang="en-US" altLang="nl-NL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87D68E13-59AA-36E1-C469-F8F5DC9196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2EFA3E88-B86C-A975-6A81-E3969B92C5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99766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10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82223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11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8479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12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94312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13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68321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14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33927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15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16765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16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3503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17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55850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18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02110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19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5853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DF198088-78CE-FF47-D7C0-6475358425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0D1E7BDC-A53F-4AE2-A4E6-FFB0A1D0E57B}" type="slidenum">
              <a:rPr lang="en-US" altLang="nl-NL" sz="1200"/>
              <a:pPr/>
              <a:t>2</a:t>
            </a:fld>
            <a:endParaRPr lang="en-US" altLang="nl-NL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87D68E13-59AA-36E1-C469-F8F5DC9196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2EFA3E88-B86C-A975-6A81-E3969B92C5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20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35549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21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69759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22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08836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23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205762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24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367981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25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564385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26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955163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27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208261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28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10032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29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1289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3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30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911552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31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863262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32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428795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33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517865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34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103281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35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759633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36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394230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37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683169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38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05969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39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08850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4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769278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40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143907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41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450723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42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567591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43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902261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44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435210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45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442527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46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39513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47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969604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48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719334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49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39336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5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696989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50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485444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51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811856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52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597340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53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608688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54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684936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55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315667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56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55544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57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2225374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58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0845918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59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85588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6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1413614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60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26867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7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96276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8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29682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3EA4157-4012-09FE-18DE-48621AA15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0" charset="-128"/>
              </a:defRPr>
            </a:lvl9pPr>
          </a:lstStyle>
          <a:p>
            <a:fld id="{2B417735-927B-422F-B1BB-4BCB879763F1}" type="slidenum">
              <a:rPr lang="en-US" altLang="nl-NL" sz="1200"/>
              <a:pPr/>
              <a:t>9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C9BC9F-2E81-4397-59E3-373CBEEF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47553B6-02DE-4ADB-D2A0-F05FC9330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08898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nl-NL" noProof="0"/>
              <a:t>Click to edit Master title style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50800" dist="12700" dir="2700000" algn="ctr" rotWithShape="0">
              <a:srgbClr val="80808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altLang="nl-NL" noProof="0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DF5FA774-F2AD-054A-DF01-FA325958A5E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C880C0F-5A9C-5FE5-C94E-7C9DA7CB1B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F13745B-E308-1E00-17BC-7134BC4A8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7B3C918-9D7F-4858-AB5D-E1D0151CEB8F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2797317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D251B0-F138-02C2-D989-9265708027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27C93D-3D89-4BCA-D0A3-D17D3AF444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17300C-1E74-CB6F-1FAC-FD46884481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38F62-5718-47B2-A3F1-920F34C66212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4098392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47F6E8-7120-8B0A-978B-375A90F8C0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F9ADE3-5A07-E4B5-FABF-B1F8E7E1D4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5D89AC-ACE6-3BB3-2F6F-A0C06D542A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CC84F-C6AE-46C7-8945-6A4E8781B606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3773596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950DC0-1127-12C0-5EE8-B4639D7E48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77A925-AC28-114B-4D7F-29D60FE61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5FFE52-3AFA-EE46-6923-76E6115AF3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85BFE-D56C-49FB-B023-615EAA1B3E4F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8782686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C8860C-1D78-9C5A-1D9A-B23631351D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A09CBA-6622-A23D-0D3B-DE76576892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01CFB3-0DF8-5EEB-69EA-B390B9281A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EEC12-D953-4C9D-997D-8FDF235C362B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52587646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8A638F-5997-8470-0BD4-9872515221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F4113B-6387-6960-D525-EAB9A88454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D93D75-6F8A-2D29-DA24-6E6BD62E1A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D7B5C-35A4-4A55-B5AB-62C4C253FBE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1875402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DC8EFA2-6DDB-9F71-60B9-9EAC272A0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BCC3A28-0166-9AD5-3CEB-0F874F1BEF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6055A38-230F-6136-1F37-55FCADE9D8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69784-B835-4E02-929A-72F4D5C4574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1802117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FB27A9-AD7E-1E13-846E-7E59D9D22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CA1ADEC-843F-4BA4-EAD3-B41C051EBD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89920D-DB7F-4825-A04D-9E150E7249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27801-7FAE-4E4F-9308-D653F55BEBF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76117838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1DA54DE-E5A0-27CF-3136-AC925E275D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23FA615-2A78-8F25-95EE-09D359556D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16B5631-6575-E2AA-A429-67125F50F5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275CB-8352-453D-A7D1-161E1380A68E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14798556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54D9D0-C812-328D-683C-D6981307E4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405378-AD58-39B1-067C-D64A79521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842B46-047E-CA49-1216-0F1529C0E4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2B646-4158-42F4-8460-CFB44F8D1FE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5485915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4FB408-A715-6437-3588-275EBCB073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16B050-9F49-28F0-A827-D0313ECF2B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0C65EE-274D-5A3C-7CA2-5A767F60B6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E7CAE-2AB0-44E3-AE39-EF5B19851639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8644144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6240274-08B6-927F-EF13-1BED6D7736E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5CACE57-1242-889B-7061-C1D79A3C5FCF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>
            <a:outerShdw blurRad="45720" dist="12700" dir="2700000"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32D9576A-E89D-C244-9338-6F0A5742CAD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>
            <a:outerShdw blurRad="50800" dist="12700" dir="2700000"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6672CBB4-30EF-8AC5-3FDD-B6630173342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>
            <a:outerShdw blurRad="50800" dist="12700" dir="2700000"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F9BD7854-24A8-310F-5DF8-3FB685735A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>
            <a:outerShdw blurRad="50800" dist="12700" dir="2700000"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4C4BE8B-AD27-4D2A-85BB-606F5130941D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panose="020B0604020202020204" pitchFamily="34" charset="0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panose="020B0604020202020204" pitchFamily="34" charset="0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panose="020B0604020202020204" pitchFamily="34" charset="0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866A25EA-83D5-F4BD-C290-7C257A5CE19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1861EC9-E9EF-73A4-7153-B50CDC9DC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3A909AA-9027-AB21-A6EC-26D040A697DB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358775" indent="-358775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r>
              <a:rPr lang="en-US" altLang="nl-NL" sz="4400" b="1" dirty="0" err="1">
                <a:solidFill>
                  <a:srgbClr val="302623"/>
                </a:solidFill>
              </a:rPr>
              <a:t>Kaktovik</a:t>
            </a:r>
            <a:r>
              <a:rPr lang="en-US" altLang="nl-NL" sz="4400" b="1" dirty="0">
                <a:solidFill>
                  <a:srgbClr val="302623"/>
                </a:solidFill>
              </a:rPr>
              <a:t> numbers</a:t>
            </a:r>
            <a:br>
              <a:rPr lang="en-US" altLang="nl-NL" sz="4400" dirty="0">
                <a:solidFill>
                  <a:srgbClr val="302623"/>
                </a:solidFill>
              </a:rPr>
            </a:br>
            <a:endParaRPr lang="en-US" altLang="nl-NL" sz="1400" dirty="0">
              <a:solidFill>
                <a:srgbClr val="302623"/>
              </a:solidFill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r>
              <a:rPr lang="en-US" altLang="nl-NL" sz="1400" dirty="0">
                <a:solidFill>
                  <a:srgbClr val="302623"/>
                </a:solidFill>
              </a:rPr>
              <a:t>Frits Spijkers</a:t>
            </a:r>
            <a:br>
              <a:rPr lang="en-US" altLang="nl-NL" sz="1400" dirty="0">
                <a:solidFill>
                  <a:srgbClr val="302623"/>
                </a:solidFill>
              </a:rPr>
            </a:br>
            <a:r>
              <a:rPr lang="en-US" altLang="nl-NL" sz="1400" dirty="0">
                <a:solidFill>
                  <a:srgbClr val="302623"/>
                </a:solidFill>
              </a:rPr>
              <a:t>22-08-2024</a:t>
            </a:r>
            <a:br>
              <a:rPr lang="en-US" altLang="nl-NL" sz="1400" dirty="0">
                <a:solidFill>
                  <a:srgbClr val="302623"/>
                </a:solidFill>
              </a:rPr>
            </a:br>
            <a:endParaRPr lang="en-US" altLang="nl-NL" sz="2800" dirty="0">
              <a:solidFill>
                <a:srgbClr val="302623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5EC6E50-C344-0A38-A610-BA1F479160AD}"/>
              </a:ext>
            </a:extLst>
          </p:cNvPr>
          <p:cNvSpPr txBox="1"/>
          <p:nvPr/>
        </p:nvSpPr>
        <p:spPr>
          <a:xfrm>
            <a:off x="179512" y="2420888"/>
            <a:ext cx="14401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 err="1">
                <a:solidFill>
                  <a:srgbClr val="FF0000"/>
                </a:solidFill>
              </a:rPr>
              <a:t>Let’s</a:t>
            </a:r>
            <a:r>
              <a:rPr lang="nl-NL" sz="1800" dirty="0">
                <a:solidFill>
                  <a:srgbClr val="FF0000"/>
                </a:solidFill>
              </a:rPr>
              <a:t> </a:t>
            </a:r>
            <a:r>
              <a:rPr lang="nl-NL" sz="1800" dirty="0" err="1">
                <a:solidFill>
                  <a:srgbClr val="FF0000"/>
                </a:solidFill>
              </a:rPr>
              <a:t>try</a:t>
            </a:r>
            <a:r>
              <a:rPr lang="nl-NL" sz="1800" dirty="0">
                <a:solidFill>
                  <a:srgbClr val="FF0000"/>
                </a:solidFill>
              </a:rPr>
              <a:t> </a:t>
            </a:r>
            <a:r>
              <a:rPr lang="nl-NL" sz="1800" dirty="0" err="1">
                <a:solidFill>
                  <a:srgbClr val="FF0000"/>
                </a:solidFill>
              </a:rPr>
              <a:t>something</a:t>
            </a:r>
            <a:r>
              <a:rPr lang="nl-NL" sz="1800" dirty="0">
                <a:solidFill>
                  <a:srgbClr val="FF0000"/>
                </a:solidFill>
              </a:rPr>
              <a:t> </a:t>
            </a:r>
            <a:r>
              <a:rPr lang="nl-NL" sz="1800" dirty="0" err="1">
                <a:solidFill>
                  <a:srgbClr val="FF0000"/>
                </a:solidFill>
              </a:rPr>
              <a:t>entirely</a:t>
            </a:r>
            <a:r>
              <a:rPr lang="nl-NL" sz="1800" dirty="0">
                <a:solidFill>
                  <a:srgbClr val="FF0000"/>
                </a:solidFill>
              </a:rPr>
              <a:t> different.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DF25073-4055-0251-E47D-314FBDE52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560" y="2420888"/>
            <a:ext cx="36957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58643"/>
      </p:ext>
    </p:extLst>
  </p:cSld>
  <p:clrMapOvr>
    <a:masterClrMapping/>
  </p:clrMapOvr>
  <p:transition spd="med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Rectangle 2">
                <a:extLst>
                  <a:ext uri="{FF2B5EF4-FFF2-40B4-BE49-F238E27FC236}">
                    <a16:creationId xmlns:a16="http://schemas.microsoft.com/office/drawing/2014/main" id="{70363993-3C37-3913-E781-337C479F4442}"/>
                  </a:ext>
                </a:extLst>
              </p:cNvPr>
              <p:cNvSpPr>
                <a:spLocks noGrp="1" noRot="1" noChangeArrowheads="1"/>
              </p:cNvSpPr>
              <p:nvPr>
                <p:ph type="body" idx="1"/>
              </p:nvPr>
            </p:nvSpPr>
            <p:spPr>
              <a:xfrm>
                <a:off x="2286000" y="609600"/>
                <a:ext cx="6400800" cy="6248400"/>
              </a:xfrm>
              <a:effectLst/>
            </p:spPr>
            <p:txBody>
              <a:bodyPr lIns="0" tIns="0" rIns="0" bIns="0"/>
              <a:lstStyle/>
              <a:p>
                <a:pPr marL="0" indent="0" eaLnBrk="1" hangingPunct="1">
                  <a:lnSpc>
                    <a:spcPct val="110000"/>
                  </a:lnSpc>
                  <a:buClr>
                    <a:srgbClr val="D80202"/>
                  </a:buClr>
                  <a:buSzPct val="75000"/>
                  <a:buFontTx/>
                  <a:buNone/>
                  <a:tabLst>
                    <a:tab pos="444500" algn="l"/>
                  </a:tabLst>
                  <a:defRPr/>
                </a:pPr>
                <a:r>
                  <a:rPr lang="en-US" altLang="nl-NL" sz="4400" b="1" dirty="0" err="1">
                    <a:solidFill>
                      <a:schemeClr val="bg2"/>
                    </a:solidFill>
                  </a:rPr>
                  <a:t>Arithmetics</a:t>
                </a:r>
                <a:r>
                  <a:rPr lang="en-US" altLang="nl-NL" sz="4400" b="1" dirty="0">
                    <a:solidFill>
                      <a:schemeClr val="bg2"/>
                    </a:solidFill>
                  </a:rPr>
                  <a:t> (part 1)</a:t>
                </a:r>
                <a:br>
                  <a:rPr lang="en-US" altLang="nl-NL" sz="4400" dirty="0">
                    <a:solidFill>
                      <a:srgbClr val="302623"/>
                    </a:solidFill>
                  </a:rPr>
                </a:br>
                <a:br>
                  <a:rPr lang="en-US" altLang="nl-NL" sz="1400" dirty="0">
                    <a:solidFill>
                      <a:srgbClr val="302623"/>
                    </a:solidFill>
                  </a:rPr>
                </a:br>
                <a:r>
                  <a:rPr lang="en-US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And now you are eager to do some basic </a:t>
                </a:r>
                <a:r>
                  <a:rPr lang="en-US" altLang="nl-NL" sz="2800" dirty="0" err="1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arithmetics</a:t>
                </a:r>
                <a:r>
                  <a:rPr lang="en-US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with </a:t>
                </a:r>
                <a:r>
                  <a:rPr lang="en-US" altLang="nl-NL" sz="2800" dirty="0" err="1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Kaktovik</a:t>
                </a:r>
                <a:r>
                  <a:rPr lang="en-US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numbers.</a:t>
                </a:r>
              </a:p>
              <a:p>
                <a:pPr marL="0" indent="0" eaLnBrk="1" hangingPunct="1">
                  <a:lnSpc>
                    <a:spcPct val="110000"/>
                  </a:lnSpc>
                  <a:buClr>
                    <a:srgbClr val="D80202"/>
                  </a:buClr>
                  <a:buSzPct val="75000"/>
                  <a:buFontTx/>
                  <a:buNone/>
                  <a:tabLst>
                    <a:tab pos="444500" algn="l"/>
                  </a:tabLst>
                  <a:defRPr/>
                </a:pPr>
                <a:r>
                  <a:rPr lang="en-US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Well, it is very visual work, addition and subtraction is simply adding or removing strokes.</a:t>
                </a:r>
                <a:br>
                  <a:rPr lang="en-US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We’re now going to have a look at:</a:t>
                </a:r>
              </a:p>
              <a:p>
                <a:pPr marL="0" indent="0" eaLnBrk="1" hangingPunct="1">
                  <a:lnSpc>
                    <a:spcPct val="110000"/>
                  </a:lnSpc>
                  <a:buClr>
                    <a:srgbClr val="D80202"/>
                  </a:buClr>
                  <a:buSzPct val="75000"/>
                  <a:buFontTx/>
                  <a:buNone/>
                  <a:tabLst>
                    <a:tab pos="444500" algn="l"/>
                  </a:tabLst>
                  <a:defRPr/>
                </a:pPr>
                <a:endParaRPr lang="en-US" altLang="nl-NL" sz="2800" dirty="0">
                  <a:solidFill>
                    <a:srgbClr val="30262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444500" algn="l"/>
                  </a:tabLst>
                  <a:defRPr/>
                </a:pPr>
                <a:r>
                  <a:rPr lang="nl-NL" altLang="nl-NL" sz="2800" b="1" dirty="0" err="1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Addition</a:t>
                </a:r>
                <a:r>
                  <a:rPr lang="nl-NL" altLang="nl-NL" sz="2800" b="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nl-NL" altLang="nl-NL" sz="2800" b="0" dirty="0">
                    <a:solidFill>
                      <a:srgbClr val="302623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altLang="nl-NL" sz="2800" b="0" i="1" smtClean="0">
                        <a:solidFill>
                          <a:srgbClr val="302623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632+189</m:t>
                    </m:r>
                  </m:oMath>
                </a14:m>
                <a:endParaRPr lang="en-US" altLang="nl-NL" sz="2800" dirty="0">
                  <a:solidFill>
                    <a:srgbClr val="30262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444500" algn="l"/>
                  </a:tabLst>
                  <a:defRPr/>
                </a:pPr>
                <a:r>
                  <a:rPr lang="nl-NL" altLang="nl-NL" sz="2800" b="1" dirty="0" err="1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Subtraction</a:t>
                </a:r>
                <a:r>
                  <a:rPr lang="nl-NL" altLang="nl-NL" sz="2800" b="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nl-NL" altLang="nl-NL" sz="2800" b="0" dirty="0">
                    <a:solidFill>
                      <a:srgbClr val="302623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altLang="nl-NL" sz="2800" b="0" i="1" smtClean="0">
                        <a:solidFill>
                          <a:srgbClr val="302623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632−189</m:t>
                    </m:r>
                  </m:oMath>
                </a14:m>
                <a:endParaRPr lang="en-US" altLang="nl-NL" sz="2800" dirty="0">
                  <a:solidFill>
                    <a:srgbClr val="30262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None/>
                  <a:tabLst>
                    <a:tab pos="358775" algn="l"/>
                  </a:tabLst>
                  <a:defRPr/>
                </a:pPr>
                <a:endParaRPr lang="en-US" sz="1600" dirty="0"/>
              </a:p>
            </p:txBody>
          </p:sp>
        </mc:Choice>
        <mc:Fallback xmlns="">
          <p:sp>
            <p:nvSpPr>
              <p:cNvPr id="24578" name="Rectangle 2">
                <a:extLst>
                  <a:ext uri="{FF2B5EF4-FFF2-40B4-BE49-F238E27FC236}">
                    <a16:creationId xmlns:a16="http://schemas.microsoft.com/office/drawing/2014/main" id="{70363993-3C37-3913-E781-337C479F44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0" y="609600"/>
                <a:ext cx="6400800" cy="6248400"/>
              </a:xfrm>
              <a:blipFill>
                <a:blip r:embed="rId3"/>
                <a:stretch>
                  <a:fillRect l="-5238" t="-2634"/>
                </a:stretch>
              </a:blipFill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Of course you can always check your answers by converting to the decimal system.</a:t>
            </a:r>
            <a:endParaRPr lang="nl-NL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37757"/>
      </p:ext>
    </p:extLst>
  </p:cSld>
  <p:clrMapOvr>
    <a:masterClrMapping/>
  </p:clrMapOvr>
  <p:transition spd="med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Rectangle 2">
                <a:extLst>
                  <a:ext uri="{FF2B5EF4-FFF2-40B4-BE49-F238E27FC236}">
                    <a16:creationId xmlns:a16="http://schemas.microsoft.com/office/drawing/2014/main" id="{70363993-3C37-3913-E781-337C479F4442}"/>
                  </a:ext>
                </a:extLst>
              </p:cNvPr>
              <p:cNvSpPr>
                <a:spLocks noGrp="1" noRot="1" noChangeArrowheads="1"/>
              </p:cNvSpPr>
              <p:nvPr>
                <p:ph type="body" idx="1"/>
              </p:nvPr>
            </p:nvSpPr>
            <p:spPr>
              <a:xfrm>
                <a:off x="2286000" y="609600"/>
                <a:ext cx="6400800" cy="6248400"/>
              </a:xfrm>
              <a:effectLst/>
            </p:spPr>
            <p:txBody>
              <a:bodyPr lIns="0" tIns="0" rIns="0" bIns="0"/>
              <a:lstStyle/>
              <a:p>
                <a:pPr marL="0" indent="0" eaLnBrk="1" hangingPunct="1">
                  <a:lnSpc>
                    <a:spcPct val="110000"/>
                  </a:lnSpc>
                  <a:buClr>
                    <a:srgbClr val="D80202"/>
                  </a:buClr>
                  <a:buSzPct val="75000"/>
                  <a:buFontTx/>
                  <a:buNone/>
                  <a:tabLst>
                    <a:tab pos="444500" algn="l"/>
                  </a:tabLst>
                  <a:defRPr/>
                </a:pPr>
                <a:r>
                  <a:rPr lang="en-US" altLang="nl-NL" sz="4400" b="1" dirty="0">
                    <a:solidFill>
                      <a:schemeClr val="bg2"/>
                    </a:solidFill>
                  </a:rPr>
                  <a:t>Addition (easy)</a:t>
                </a:r>
                <a:br>
                  <a:rPr lang="en-US" altLang="nl-NL" sz="4400" dirty="0">
                    <a:solidFill>
                      <a:srgbClr val="302623"/>
                    </a:solidFill>
                  </a:rPr>
                </a:br>
                <a:br>
                  <a:rPr lang="en-US" altLang="nl-NL" sz="1400" dirty="0">
                    <a:solidFill>
                      <a:srgbClr val="302623"/>
                    </a:solidFill>
                  </a:rPr>
                </a:br>
                <a:r>
                  <a:rPr lang="nl-NL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First have a look at these easy </a:t>
                </a:r>
                <a:r>
                  <a:rPr lang="nl-NL" altLang="nl-NL" sz="2800" dirty="0" err="1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examples</a:t>
                </a:r>
                <a:r>
                  <a:rPr lang="en-US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444500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nl-NL" altLang="nl-NL" sz="2800" b="0" i="1" smtClean="0">
                        <a:solidFill>
                          <a:srgbClr val="302623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4+2=6</m:t>
                    </m:r>
                  </m:oMath>
                </a14:m>
                <a:r>
                  <a:rPr lang="nl-NL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br>
                  <a:rPr lang="nl-NL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becomes</a:t>
                </a: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444500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nl-NL" altLang="nl-NL" sz="2800" b="0" i="1" smtClean="0">
                        <a:solidFill>
                          <a:srgbClr val="302623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18+7=25</m:t>
                    </m:r>
                  </m:oMath>
                </a14:m>
                <a:r>
                  <a:rPr lang="nl-NL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br>
                  <a:rPr lang="nl-NL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altLang="nl-NL" sz="2800" dirty="0" err="1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becomes</a:t>
                </a:r>
                <a:r>
                  <a:rPr lang="nl-NL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br>
                  <a:rPr lang="nl-NL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altLang="nl-NL" sz="2800" dirty="0">
                  <a:solidFill>
                    <a:srgbClr val="30262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Clr>
                    <a:srgbClr val="D80202"/>
                  </a:buClr>
                  <a:buSzPct val="75000"/>
                  <a:buFontTx/>
                  <a:buNone/>
                  <a:tabLst>
                    <a:tab pos="444500" algn="l"/>
                  </a:tabLst>
                  <a:defRPr/>
                </a:pPr>
                <a:endParaRPr lang="en-US" altLang="nl-NL" sz="2800" dirty="0">
                  <a:solidFill>
                    <a:srgbClr val="30262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None/>
                  <a:tabLst>
                    <a:tab pos="358775" algn="l"/>
                  </a:tabLst>
                  <a:defRPr/>
                </a:pPr>
                <a:endParaRPr lang="en-US" sz="1600" dirty="0"/>
              </a:p>
            </p:txBody>
          </p:sp>
        </mc:Choice>
        <mc:Fallback xmlns="">
          <p:sp>
            <p:nvSpPr>
              <p:cNvPr id="24578" name="Rectangle 2">
                <a:extLst>
                  <a:ext uri="{FF2B5EF4-FFF2-40B4-BE49-F238E27FC236}">
                    <a16:creationId xmlns:a16="http://schemas.microsoft.com/office/drawing/2014/main" id="{70363993-3C37-3913-E781-337C479F44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0" y="609600"/>
                <a:ext cx="6400800" cy="6248400"/>
              </a:xfrm>
              <a:blipFill>
                <a:blip r:embed="rId3"/>
                <a:stretch>
                  <a:fillRect l="-5238" t="-2634"/>
                </a:stretch>
              </a:blipFill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Adding is simply putting all strokes together and then looking what you’ve got.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99B5510-05B2-9773-FBD7-9BD46C180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36912"/>
            <a:ext cx="1981200" cy="3619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95465F6-847C-96BA-6D91-3CC9D5F446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33800"/>
            <a:ext cx="2162175" cy="361950"/>
          </a:xfrm>
          <a:prstGeom prst="rect">
            <a:avLst/>
          </a:prstGeom>
        </p:spPr>
      </p:pic>
      <p:sp>
        <p:nvSpPr>
          <p:cNvPr id="9" name="Tekstballon: rechthoek met afgeronde hoeken 8">
            <a:extLst>
              <a:ext uri="{FF2B5EF4-FFF2-40B4-BE49-F238E27FC236}">
                <a16:creationId xmlns:a16="http://schemas.microsoft.com/office/drawing/2014/main" id="{03B4BFA0-B697-A2AD-17B9-558428D9A675}"/>
              </a:ext>
            </a:extLst>
          </p:cNvPr>
          <p:cNvSpPr/>
          <p:nvPr/>
        </p:nvSpPr>
        <p:spPr bwMode="auto">
          <a:xfrm>
            <a:off x="5004049" y="4827017"/>
            <a:ext cx="2996952" cy="1418208"/>
          </a:xfrm>
          <a:prstGeom prst="wedgeRoundRectCallout">
            <a:avLst>
              <a:gd name="adj1" fmla="val -35659"/>
              <a:gd name="adj2" fmla="val -86405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The </a:t>
            </a:r>
            <a:r>
              <a:rPr kumimoji="0" lang="nl-N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middle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 part is </a:t>
            </a:r>
            <a:r>
              <a:rPr kumimoji="0" lang="nl-N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meant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 </a:t>
            </a:r>
            <a:r>
              <a:rPr kumimoji="0" lang="nl-N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to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 </a:t>
            </a:r>
            <a:r>
              <a:rPr kumimoji="0" lang="nl-N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be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 </a:t>
            </a:r>
            <a:r>
              <a:rPr kumimoji="0" lang="nl-N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done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 </a:t>
            </a:r>
            <a:r>
              <a:rPr kumimoji="0" lang="nl-N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inside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 </a:t>
            </a:r>
            <a:r>
              <a:rPr kumimoji="0" lang="nl-N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your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 </a:t>
            </a:r>
            <a:r>
              <a:rPr kumimoji="0" lang="nl-N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head</a:t>
            </a:r>
            <a:r>
              <a:rPr lang="nl-NL" dirty="0"/>
              <a:t>??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2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900940"/>
      </p:ext>
    </p:extLst>
  </p:cSld>
  <p:clrMapOvr>
    <a:masterClrMapping/>
  </p:clrMapOvr>
  <p:transition spd="med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Addition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First, check the </a:t>
            </a:r>
            <a:r>
              <a:rPr lang="en-US" sz="1800" dirty="0" err="1">
                <a:solidFill>
                  <a:srgbClr val="FF0000"/>
                </a:solidFill>
              </a:rPr>
              <a:t>conver-sion</a:t>
            </a:r>
            <a:r>
              <a:rPr lang="en-US" sz="1800" dirty="0">
                <a:solidFill>
                  <a:srgbClr val="FF0000"/>
                </a:solidFill>
              </a:rPr>
              <a:t> to </a:t>
            </a:r>
            <a:r>
              <a:rPr lang="en-US" sz="1800" dirty="0" err="1">
                <a:solidFill>
                  <a:srgbClr val="FF0000"/>
                </a:solidFill>
              </a:rPr>
              <a:t>Kaktovik</a:t>
            </a:r>
            <a:r>
              <a:rPr lang="en-US" sz="1800" dirty="0">
                <a:solidFill>
                  <a:srgbClr val="FF0000"/>
                </a:solidFill>
              </a:rPr>
              <a:t>-numbers.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DBDAC8A-440F-1859-C01B-EB04258E1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010" y="1583866"/>
            <a:ext cx="2833064" cy="436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34132"/>
      </p:ext>
    </p:extLst>
  </p:cSld>
  <p:clrMapOvr>
    <a:masterClrMapping/>
  </p:clrMapOvr>
  <p:transition spd="med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Addition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Add all symbols on the same positions.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BCD9D14-77CB-FBD8-24B7-FB4EAC859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11" y="1502913"/>
            <a:ext cx="2838870" cy="437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4257"/>
      </p:ext>
    </p:extLst>
  </p:cSld>
  <p:clrMapOvr>
    <a:masterClrMapping/>
  </p:clrMapOvr>
  <p:transition spd="med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Addition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In de 2</a:t>
            </a:r>
            <a:r>
              <a:rPr lang="en-US" sz="1800" baseline="30000" dirty="0">
                <a:solidFill>
                  <a:srgbClr val="FF0000"/>
                </a:solidFill>
              </a:rPr>
              <a:t>nd</a:t>
            </a:r>
            <a:r>
              <a:rPr lang="en-US" sz="1800" dirty="0">
                <a:solidFill>
                  <a:srgbClr val="FF0000"/>
                </a:solidFill>
              </a:rPr>
              <a:t> position (the 20’s) there is a 20 to be found, so that has to go to de 400’s.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83D99ED-E211-1272-2E62-AEF89BECC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04792"/>
            <a:ext cx="2790918" cy="430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14153"/>
      </p:ext>
    </p:extLst>
  </p:cSld>
  <p:clrMapOvr>
    <a:masterClrMapping/>
  </p:clrMapOvr>
  <p:transition spd="med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Addition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Now on the 2</a:t>
            </a:r>
            <a:r>
              <a:rPr lang="en-US" sz="1800" baseline="30000" dirty="0">
                <a:solidFill>
                  <a:srgbClr val="FF0000"/>
                </a:solidFill>
              </a:rPr>
              <a:t>nd</a:t>
            </a:r>
            <a:r>
              <a:rPr lang="en-US" sz="1800" dirty="0">
                <a:solidFill>
                  <a:srgbClr val="FF0000"/>
                </a:solidFill>
              </a:rPr>
              <a:t> position (the 20’s) the remain-der is 0.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681C2BF-9645-68D6-29B7-767613596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56792"/>
            <a:ext cx="275717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74796"/>
      </p:ext>
    </p:extLst>
  </p:cSld>
  <p:clrMapOvr>
    <a:masterClrMapping/>
  </p:clrMapOvr>
  <p:transition spd="med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Addition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On the first position (the units) there  is a 20 to be found. That goes to the 20’s position.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348156E-C6EE-4CC8-0714-36F88ACA8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56792"/>
            <a:ext cx="275717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70118"/>
      </p:ext>
    </p:extLst>
  </p:cSld>
  <p:clrMapOvr>
    <a:masterClrMapping/>
  </p:clrMapOvr>
  <p:transition spd="med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Addition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So we get a 1 on the 20’s position.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4E65055-D6E2-4880-88F8-27BF784A4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56792"/>
            <a:ext cx="275717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43065"/>
      </p:ext>
    </p:extLst>
  </p:cSld>
  <p:clrMapOvr>
    <a:masterClrMapping/>
  </p:clrMapOvr>
  <p:transition spd="med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Addition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And (if you’re not an </a:t>
            </a:r>
            <a:r>
              <a:rPr lang="en-US" sz="1800" dirty="0" err="1">
                <a:solidFill>
                  <a:srgbClr val="FF0000"/>
                </a:solidFill>
              </a:rPr>
              <a:t>Inuït</a:t>
            </a:r>
            <a:r>
              <a:rPr lang="en-US" sz="1800" dirty="0">
                <a:solidFill>
                  <a:srgbClr val="FF0000"/>
                </a:solidFill>
              </a:rPr>
              <a:t> who is using this system everyday</a:t>
            </a:r>
            <a:r>
              <a:rPr lang="nl-NL" sz="1800" dirty="0">
                <a:solidFill>
                  <a:srgbClr val="FF0000"/>
                </a:solidFill>
              </a:rPr>
              <a:t>)</a:t>
            </a:r>
            <a:r>
              <a:rPr lang="en-US" sz="1800" dirty="0">
                <a:solidFill>
                  <a:srgbClr val="FF0000"/>
                </a:solidFill>
              </a:rPr>
              <a:t> you check your answer in the decimal system.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ACF5A5B-650F-211F-5B5D-3D34FF2E5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56792"/>
            <a:ext cx="275717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24275"/>
      </p:ext>
    </p:extLst>
  </p:cSld>
  <p:clrMapOvr>
    <a:masterClrMapping/>
  </p:clrMapOvr>
  <p:transition spd="med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Rectangle 2">
                <a:extLst>
                  <a:ext uri="{FF2B5EF4-FFF2-40B4-BE49-F238E27FC236}">
                    <a16:creationId xmlns:a16="http://schemas.microsoft.com/office/drawing/2014/main" id="{70363993-3C37-3913-E781-337C479F4442}"/>
                  </a:ext>
                </a:extLst>
              </p:cNvPr>
              <p:cNvSpPr>
                <a:spLocks noGrp="1" noRot="1" noChangeArrowheads="1"/>
              </p:cNvSpPr>
              <p:nvPr>
                <p:ph type="body" idx="1"/>
              </p:nvPr>
            </p:nvSpPr>
            <p:spPr>
              <a:xfrm>
                <a:off x="2286000" y="609600"/>
                <a:ext cx="6400800" cy="6248400"/>
              </a:xfrm>
              <a:effectLst/>
            </p:spPr>
            <p:txBody>
              <a:bodyPr lIns="0" tIns="0" rIns="0" bIns="0"/>
              <a:lstStyle/>
              <a:p>
                <a:pPr marL="0" indent="0" eaLnBrk="1" hangingPunct="1">
                  <a:lnSpc>
                    <a:spcPct val="110000"/>
                  </a:lnSpc>
                  <a:buClr>
                    <a:srgbClr val="D80202"/>
                  </a:buClr>
                  <a:buSzPct val="75000"/>
                  <a:buFontTx/>
                  <a:buNone/>
                  <a:tabLst>
                    <a:tab pos="444500" algn="l"/>
                  </a:tabLst>
                  <a:defRPr/>
                </a:pPr>
                <a:r>
                  <a:rPr lang="en-US" altLang="nl-NL" sz="4400" b="1" dirty="0">
                    <a:solidFill>
                      <a:srgbClr val="FF0000"/>
                    </a:solidFill>
                  </a:rPr>
                  <a:t>Practice (addition)</a:t>
                </a:r>
              </a:p>
              <a:p>
                <a:pPr marL="0" indent="0" eaLnBrk="1" hangingPunct="1">
                  <a:lnSpc>
                    <a:spcPct val="110000"/>
                  </a:lnSpc>
                  <a:buClr>
                    <a:srgbClr val="D80202"/>
                  </a:buClr>
                  <a:buSzPct val="75000"/>
                  <a:buFontTx/>
                  <a:buNone/>
                  <a:tabLst>
                    <a:tab pos="444500" algn="l"/>
                  </a:tabLst>
                  <a:defRPr/>
                </a:pPr>
                <a:endParaRPr lang="en-US" altLang="nl-NL" sz="2800" b="1" dirty="0">
                  <a:solidFill>
                    <a:schemeClr val="bg2"/>
                  </a:solidFill>
                </a:endParaRP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444500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nl-NL" altLang="nl-NL" sz="2800" b="0" i="1" smtClean="0">
                        <a:solidFill>
                          <a:srgbClr val="302623"/>
                        </a:solidFill>
                        <a:latin typeface="Cambria Math" panose="02040503050406030204" pitchFamily="18" charset="0"/>
                      </a:rPr>
                      <m:t>512+346</m:t>
                    </m:r>
                  </m:oMath>
                </a14:m>
                <a:endParaRPr lang="en-US" altLang="nl-NL" sz="2800" dirty="0">
                  <a:solidFill>
                    <a:srgbClr val="302623"/>
                  </a:solidFill>
                </a:endParaRP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444500" algn="l"/>
                  </a:tabLst>
                  <a:defRPr/>
                </a:pPr>
                <a:endParaRPr lang="en-US" altLang="nl-NL" sz="2800" dirty="0">
                  <a:solidFill>
                    <a:srgbClr val="30262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444500" algn="l"/>
                  </a:tabLst>
                  <a:defRPr/>
                </a:pPr>
                <a:r>
                  <a:rPr lang="en-US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altLang="nl-NL" sz="2800" b="0" i="1" smtClean="0">
                        <a:solidFill>
                          <a:srgbClr val="302623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1024+299</m:t>
                    </m:r>
                  </m:oMath>
                </a14:m>
                <a:endParaRPr lang="en-US" altLang="nl-NL" sz="4400" dirty="0">
                  <a:solidFill>
                    <a:srgbClr val="302623"/>
                  </a:solidFill>
                </a:endParaRP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444500" algn="l"/>
                  </a:tabLst>
                  <a:defRPr/>
                </a:pPr>
                <a:endParaRPr lang="en-US" altLang="nl-NL" sz="2800" dirty="0">
                  <a:solidFill>
                    <a:srgbClr val="302623"/>
                  </a:solidFill>
                </a:endParaRP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444500" algn="l"/>
                  </a:tabLst>
                  <a:defRPr/>
                </a:pPr>
                <a:r>
                  <a:rPr lang="en-US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br>
                  <a:rPr lang="en-US" altLang="nl-NL" sz="4400" dirty="0">
                    <a:solidFill>
                      <a:srgbClr val="302623"/>
                    </a:solidFill>
                  </a:rPr>
                </a:br>
                <a:br>
                  <a:rPr lang="en-US" altLang="nl-NL" sz="1400" dirty="0">
                    <a:solidFill>
                      <a:srgbClr val="302623"/>
                    </a:solidFill>
                  </a:rPr>
                </a:br>
                <a:br>
                  <a:rPr lang="nl-NL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altLang="nl-NL" sz="2800" dirty="0">
                  <a:solidFill>
                    <a:srgbClr val="30262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Clr>
                    <a:srgbClr val="D80202"/>
                  </a:buClr>
                  <a:buSzPct val="75000"/>
                  <a:buFontTx/>
                  <a:buNone/>
                  <a:tabLst>
                    <a:tab pos="444500" algn="l"/>
                  </a:tabLst>
                  <a:defRPr/>
                </a:pPr>
                <a:endParaRPr lang="en-US" altLang="nl-NL" sz="2800" dirty="0">
                  <a:solidFill>
                    <a:srgbClr val="30262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None/>
                  <a:tabLst>
                    <a:tab pos="358775" algn="l"/>
                  </a:tabLst>
                  <a:defRPr/>
                </a:pPr>
                <a:endParaRPr lang="en-US" sz="1600" dirty="0"/>
              </a:p>
            </p:txBody>
          </p:sp>
        </mc:Choice>
        <mc:Fallback xmlns="">
          <p:sp>
            <p:nvSpPr>
              <p:cNvPr id="24578" name="Rectangle 2">
                <a:extLst>
                  <a:ext uri="{FF2B5EF4-FFF2-40B4-BE49-F238E27FC236}">
                    <a16:creationId xmlns:a16="http://schemas.microsoft.com/office/drawing/2014/main" id="{70363993-3C37-3913-E781-337C479F44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0" y="609600"/>
                <a:ext cx="6400800" cy="6248400"/>
              </a:xfrm>
              <a:blipFill>
                <a:blip r:embed="rId3"/>
                <a:stretch>
                  <a:fillRect l="-5238" t="-2634"/>
                </a:stretch>
              </a:blipFill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And  check your answer in the decimal system).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EBE0F7E-C2C2-FF65-5195-959D6D6118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221088"/>
            <a:ext cx="22383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69574"/>
      </p:ext>
    </p:extLst>
  </p:cSld>
  <p:clrMapOvr>
    <a:masterClrMapping/>
  </p:clrMapOvr>
  <p:transition spd="med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866A25EA-83D5-F4BD-C290-7C257A5CE19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1861EC9-E9EF-73A4-7153-B50CDC9DC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3A909AA-9027-AB21-A6EC-26D040A697DB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358775" indent="-358775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r>
              <a:rPr lang="en-US" altLang="nl-NL" sz="4400" b="1" dirty="0" err="1">
                <a:solidFill>
                  <a:srgbClr val="302623"/>
                </a:solidFill>
              </a:rPr>
              <a:t>Kaktovik</a:t>
            </a:r>
            <a:r>
              <a:rPr lang="en-US" altLang="nl-NL" sz="4400" b="1" dirty="0">
                <a:solidFill>
                  <a:srgbClr val="302623"/>
                </a:solidFill>
              </a:rPr>
              <a:t> numbers</a:t>
            </a:r>
            <a:br>
              <a:rPr lang="en-US" altLang="nl-NL" sz="4400" dirty="0">
                <a:solidFill>
                  <a:srgbClr val="302623"/>
                </a:solidFill>
              </a:rPr>
            </a:br>
            <a:endParaRPr lang="en-US" altLang="nl-NL" sz="1400" dirty="0">
              <a:solidFill>
                <a:srgbClr val="302623"/>
              </a:solidFill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r>
              <a:rPr lang="en-US" altLang="nl-NL" sz="2800" dirty="0" err="1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Kaktovik</a:t>
            </a:r>
            <a:r>
              <a:rPr lang="en-US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nl-NL" sz="2800" dirty="0" err="1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Qaaktugvik</a:t>
            </a:r>
            <a:r>
              <a:rPr lang="en-US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altLang="nl-NL" sz="2800" dirty="0" err="1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Iñupiag</a:t>
            </a:r>
            <a:r>
              <a:rPr lang="en-US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the language of the </a:t>
            </a:r>
            <a:r>
              <a:rPr lang="en-US" altLang="nl-NL" sz="2800" dirty="0" err="1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Inuït</a:t>
            </a:r>
            <a:r>
              <a:rPr lang="en-US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is a small city in northern Alaska. Most of its inhabitants were of </a:t>
            </a:r>
            <a:r>
              <a:rPr lang="en-US" altLang="nl-NL" sz="2800" dirty="0" err="1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Inuït</a:t>
            </a:r>
            <a:r>
              <a:rPr lang="en-US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origin. </a:t>
            </a:r>
            <a:br>
              <a:rPr lang="en-US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nl-NL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	</a:t>
            </a:r>
            <a:r>
              <a:rPr lang="en-US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nl-NL" sz="2800" dirty="0" err="1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inuït</a:t>
            </a:r>
            <a:r>
              <a:rPr lang="en-US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numbersystem</a:t>
            </a:r>
            <a:r>
              <a:rPr lang="en-US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</a:t>
            </a:r>
            <a:br>
              <a:rPr lang="en-US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base 20. </a:t>
            </a:r>
            <a:br>
              <a:rPr lang="en-US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nl-NL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In the 20</a:t>
            </a:r>
            <a:r>
              <a:rPr lang="en-US" altLang="nl-NL" sz="2800" baseline="300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century there was no</a:t>
            </a:r>
            <a:br>
              <a:rPr lang="en-US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written </a:t>
            </a:r>
            <a:r>
              <a:rPr lang="en-US" altLang="nl-NL" sz="2800" dirty="0" err="1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numbersystem</a:t>
            </a:r>
            <a:r>
              <a:rPr lang="en-US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altLang="nl-NL" sz="2800" dirty="0" err="1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Iñupiaq</a:t>
            </a:r>
            <a:r>
              <a:rPr lang="en-US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endParaRPr lang="en-US" altLang="nl-NL" sz="2800" dirty="0">
              <a:solidFill>
                <a:srgbClr val="302623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5EC6E50-C344-0A38-A610-BA1F479160AD}"/>
              </a:ext>
            </a:extLst>
          </p:cNvPr>
          <p:cNvSpPr txBox="1"/>
          <p:nvPr/>
        </p:nvSpPr>
        <p:spPr>
          <a:xfrm>
            <a:off x="179512" y="2420888"/>
            <a:ext cx="14401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rgbClr val="FF0000"/>
                </a:solidFill>
              </a:rPr>
              <a:t>In 1994 </a:t>
            </a:r>
            <a:r>
              <a:rPr lang="nl-NL" sz="1800" dirty="0" err="1">
                <a:solidFill>
                  <a:srgbClr val="FF0000"/>
                </a:solidFill>
              </a:rPr>
              <a:t>the</a:t>
            </a:r>
            <a:r>
              <a:rPr lang="nl-NL" sz="1800" dirty="0">
                <a:solidFill>
                  <a:srgbClr val="FF0000"/>
                </a:solidFill>
              </a:rPr>
              <a:t> </a:t>
            </a:r>
            <a:r>
              <a:rPr lang="nl-NL" sz="1800" dirty="0" err="1">
                <a:solidFill>
                  <a:srgbClr val="FF0000"/>
                </a:solidFill>
              </a:rPr>
              <a:t>middle</a:t>
            </a:r>
            <a:r>
              <a:rPr lang="nl-NL" sz="1800" dirty="0">
                <a:solidFill>
                  <a:srgbClr val="FF0000"/>
                </a:solidFill>
              </a:rPr>
              <a:t> school in </a:t>
            </a:r>
            <a:r>
              <a:rPr lang="nl-NL" sz="1800" dirty="0" err="1">
                <a:solidFill>
                  <a:srgbClr val="FF0000"/>
                </a:solidFill>
              </a:rPr>
              <a:t>Kaktovik</a:t>
            </a:r>
            <a:r>
              <a:rPr lang="nl-NL" sz="1800" dirty="0">
                <a:solidFill>
                  <a:srgbClr val="FF0000"/>
                </a:solidFill>
              </a:rPr>
              <a:t> had 9 </a:t>
            </a:r>
            <a:r>
              <a:rPr lang="nl-NL" sz="1800" dirty="0" err="1">
                <a:solidFill>
                  <a:srgbClr val="FF0000"/>
                </a:solidFill>
              </a:rPr>
              <a:t>students</a:t>
            </a:r>
            <a:r>
              <a:rPr lang="nl-NL" sz="1800" dirty="0">
                <a:solidFill>
                  <a:srgbClr val="FF0000"/>
                </a:solidFill>
              </a:rPr>
              <a:t>. </a:t>
            </a:r>
            <a:r>
              <a:rPr lang="nl-NL" sz="1800" dirty="0" err="1">
                <a:solidFill>
                  <a:srgbClr val="FF0000"/>
                </a:solidFill>
              </a:rPr>
              <a:t>They</a:t>
            </a:r>
            <a:r>
              <a:rPr lang="nl-NL" sz="1800" dirty="0">
                <a:solidFill>
                  <a:srgbClr val="FF0000"/>
                </a:solidFill>
              </a:rPr>
              <a:t> </a:t>
            </a:r>
            <a:r>
              <a:rPr lang="nl-NL" sz="1800" dirty="0" err="1">
                <a:solidFill>
                  <a:srgbClr val="FF0000"/>
                </a:solidFill>
              </a:rPr>
              <a:t>together</a:t>
            </a:r>
            <a:r>
              <a:rPr lang="nl-NL" sz="1800" dirty="0">
                <a:solidFill>
                  <a:srgbClr val="FF0000"/>
                </a:solidFill>
              </a:rPr>
              <a:t> </a:t>
            </a:r>
            <a:r>
              <a:rPr lang="nl-NL" sz="1800" dirty="0" err="1">
                <a:solidFill>
                  <a:srgbClr val="FF0000"/>
                </a:solidFill>
              </a:rPr>
              <a:t>invented</a:t>
            </a:r>
            <a:r>
              <a:rPr lang="nl-NL" sz="1800" dirty="0">
                <a:solidFill>
                  <a:srgbClr val="FF0000"/>
                </a:solidFill>
              </a:rPr>
              <a:t> a </a:t>
            </a:r>
            <a:r>
              <a:rPr lang="nl-NL" sz="1800" dirty="0" err="1">
                <a:solidFill>
                  <a:srgbClr val="FF0000"/>
                </a:solidFill>
              </a:rPr>
              <a:t>written</a:t>
            </a:r>
            <a:r>
              <a:rPr lang="nl-NL" sz="1800" dirty="0">
                <a:solidFill>
                  <a:srgbClr val="FF0000"/>
                </a:solidFill>
              </a:rPr>
              <a:t> </a:t>
            </a:r>
            <a:r>
              <a:rPr lang="nl-NL" sz="1800" dirty="0" err="1">
                <a:solidFill>
                  <a:srgbClr val="FF0000"/>
                </a:solidFill>
              </a:rPr>
              <a:t>number</a:t>
            </a:r>
            <a:r>
              <a:rPr lang="nl-NL" sz="1800" dirty="0">
                <a:solidFill>
                  <a:srgbClr val="FF0000"/>
                </a:solidFill>
              </a:rPr>
              <a:t> system.</a:t>
            </a:r>
          </a:p>
        </p:txBody>
      </p:sp>
    </p:spTree>
  </p:cSld>
  <p:clrMapOvr>
    <a:masterClrMapping/>
  </p:clrMapOvr>
  <p:transition spd="med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Rectangle 2">
                <a:extLst>
                  <a:ext uri="{FF2B5EF4-FFF2-40B4-BE49-F238E27FC236}">
                    <a16:creationId xmlns:a16="http://schemas.microsoft.com/office/drawing/2014/main" id="{70363993-3C37-3913-E781-337C479F4442}"/>
                  </a:ext>
                </a:extLst>
              </p:cNvPr>
              <p:cNvSpPr>
                <a:spLocks noGrp="1" noRot="1" noChangeArrowheads="1"/>
              </p:cNvSpPr>
              <p:nvPr>
                <p:ph type="body" idx="1"/>
              </p:nvPr>
            </p:nvSpPr>
            <p:spPr>
              <a:xfrm>
                <a:off x="2286000" y="609600"/>
                <a:ext cx="6400800" cy="6248400"/>
              </a:xfrm>
              <a:effectLst/>
            </p:spPr>
            <p:txBody>
              <a:bodyPr lIns="0" tIns="0" rIns="0" bIns="0"/>
              <a:lstStyle/>
              <a:p>
                <a:pPr marL="0" indent="0" eaLnBrk="1" hangingPunct="1">
                  <a:lnSpc>
                    <a:spcPct val="110000"/>
                  </a:lnSpc>
                  <a:buClr>
                    <a:srgbClr val="D80202"/>
                  </a:buClr>
                  <a:buSzPct val="75000"/>
                  <a:buFontTx/>
                  <a:buNone/>
                  <a:tabLst>
                    <a:tab pos="444500" algn="l"/>
                  </a:tabLst>
                  <a:defRPr/>
                </a:pPr>
                <a:r>
                  <a:rPr lang="en-US" altLang="nl-NL" sz="4400" b="1" dirty="0">
                    <a:solidFill>
                      <a:schemeClr val="bg2"/>
                    </a:solidFill>
                  </a:rPr>
                  <a:t>Subtraction (easy)</a:t>
                </a:r>
                <a:br>
                  <a:rPr lang="en-US" altLang="nl-NL" sz="4400" dirty="0">
                    <a:solidFill>
                      <a:srgbClr val="302623"/>
                    </a:solidFill>
                  </a:rPr>
                </a:br>
                <a:br>
                  <a:rPr lang="en-US" altLang="nl-NL" sz="1400" dirty="0">
                    <a:solidFill>
                      <a:srgbClr val="302623"/>
                    </a:solidFill>
                  </a:rPr>
                </a:br>
                <a:r>
                  <a:rPr lang="nl-NL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First have a look at these easy </a:t>
                </a:r>
                <a:r>
                  <a:rPr lang="nl-NL" altLang="nl-NL" sz="2800" dirty="0" err="1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examples</a:t>
                </a:r>
                <a:r>
                  <a:rPr lang="en-US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444500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nl-NL" altLang="nl-NL" sz="2800" b="0" i="1" smtClean="0">
                        <a:solidFill>
                          <a:srgbClr val="302623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6−2=4</m:t>
                    </m:r>
                  </m:oMath>
                </a14:m>
                <a:r>
                  <a:rPr lang="nl-NL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br>
                  <a:rPr lang="nl-NL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becomes</a:t>
                </a: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444500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nl-NL" altLang="nl-NL" sz="2800" b="0" i="1" smtClean="0">
                        <a:solidFill>
                          <a:srgbClr val="302623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25−7=18</m:t>
                    </m:r>
                  </m:oMath>
                </a14:m>
                <a:r>
                  <a:rPr lang="nl-NL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br>
                  <a:rPr lang="nl-NL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altLang="nl-NL" sz="2800" dirty="0" err="1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becomes</a:t>
                </a:r>
                <a:r>
                  <a:rPr lang="nl-NL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br>
                  <a:rPr lang="nl-NL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altLang="nl-NL" sz="2800" dirty="0">
                  <a:solidFill>
                    <a:srgbClr val="30262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Clr>
                    <a:srgbClr val="D80202"/>
                  </a:buClr>
                  <a:buSzPct val="75000"/>
                  <a:buFontTx/>
                  <a:buNone/>
                  <a:tabLst>
                    <a:tab pos="444500" algn="l"/>
                  </a:tabLst>
                  <a:defRPr/>
                </a:pPr>
                <a:endParaRPr lang="en-US" altLang="nl-NL" sz="2800" dirty="0">
                  <a:solidFill>
                    <a:srgbClr val="30262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None/>
                  <a:tabLst>
                    <a:tab pos="358775" algn="l"/>
                  </a:tabLst>
                  <a:defRPr/>
                </a:pPr>
                <a:endParaRPr lang="en-US" sz="1600" dirty="0"/>
              </a:p>
            </p:txBody>
          </p:sp>
        </mc:Choice>
        <mc:Fallback xmlns="">
          <p:sp>
            <p:nvSpPr>
              <p:cNvPr id="24578" name="Rectangle 2">
                <a:extLst>
                  <a:ext uri="{FF2B5EF4-FFF2-40B4-BE49-F238E27FC236}">
                    <a16:creationId xmlns:a16="http://schemas.microsoft.com/office/drawing/2014/main" id="{70363993-3C37-3913-E781-337C479F44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0" y="609600"/>
                <a:ext cx="6400800" cy="6248400"/>
              </a:xfrm>
              <a:blipFill>
                <a:blip r:embed="rId3"/>
                <a:stretch>
                  <a:fillRect l="-5238" t="-2634"/>
                </a:stretch>
              </a:blipFill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Subtraction is removing strokes and then looking what you’ve got.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</a:rPr>
              <a:t>But first you have to take care that there is something to remove.</a:t>
            </a:r>
            <a:endParaRPr lang="nl-NL" sz="1800" dirty="0">
              <a:solidFill>
                <a:srgbClr val="FF0000"/>
              </a:solidFill>
            </a:endParaRPr>
          </a:p>
        </p:txBody>
      </p:sp>
      <p:sp>
        <p:nvSpPr>
          <p:cNvPr id="9" name="Tekstballon: rechthoek met afgeronde hoeken 8">
            <a:extLst>
              <a:ext uri="{FF2B5EF4-FFF2-40B4-BE49-F238E27FC236}">
                <a16:creationId xmlns:a16="http://schemas.microsoft.com/office/drawing/2014/main" id="{03B4BFA0-B697-A2AD-17B9-558428D9A675}"/>
              </a:ext>
            </a:extLst>
          </p:cNvPr>
          <p:cNvSpPr/>
          <p:nvPr/>
        </p:nvSpPr>
        <p:spPr bwMode="auto">
          <a:xfrm>
            <a:off x="5004049" y="4827017"/>
            <a:ext cx="2996952" cy="1418208"/>
          </a:xfrm>
          <a:prstGeom prst="wedgeRoundRectCallout">
            <a:avLst>
              <a:gd name="adj1" fmla="val -11327"/>
              <a:gd name="adj2" fmla="val -101096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The </a:t>
            </a:r>
            <a:r>
              <a:rPr kumimoji="0" lang="nl-N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middle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 part is </a:t>
            </a:r>
            <a:r>
              <a:rPr kumimoji="0" lang="nl-N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meant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 </a:t>
            </a:r>
            <a:r>
              <a:rPr kumimoji="0" lang="nl-N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to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 </a:t>
            </a:r>
            <a:r>
              <a:rPr kumimoji="0" lang="nl-N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be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 </a:t>
            </a:r>
            <a:r>
              <a:rPr kumimoji="0" lang="nl-N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done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 </a:t>
            </a:r>
            <a:r>
              <a:rPr kumimoji="0" lang="nl-N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inside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 </a:t>
            </a:r>
            <a:r>
              <a:rPr kumimoji="0" lang="nl-N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your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 </a:t>
            </a:r>
            <a:r>
              <a:rPr kumimoji="0" lang="nl-N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head</a:t>
            </a:r>
            <a:r>
              <a:rPr lang="nl-NL" dirty="0"/>
              <a:t>??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20" charset="-128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8AF7A16-56C6-70C9-ADAC-DE40A03CD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78164"/>
            <a:ext cx="3600450" cy="3619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C70F824-63A4-0CB5-21E2-2FB7A59BC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01" y="2648459"/>
            <a:ext cx="19812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93603"/>
      </p:ext>
    </p:extLst>
  </p:cSld>
  <p:clrMapOvr>
    <a:masterClrMapping/>
  </p:clrMapOvr>
  <p:transition spd="med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Subtraction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First, check the </a:t>
            </a:r>
            <a:r>
              <a:rPr lang="en-US" sz="1800" dirty="0" err="1">
                <a:solidFill>
                  <a:srgbClr val="FF0000"/>
                </a:solidFill>
              </a:rPr>
              <a:t>conver-sion</a:t>
            </a:r>
            <a:r>
              <a:rPr lang="en-US" sz="1800" dirty="0">
                <a:solidFill>
                  <a:srgbClr val="FF0000"/>
                </a:solidFill>
              </a:rPr>
              <a:t> to </a:t>
            </a:r>
            <a:r>
              <a:rPr lang="en-US" sz="1800" dirty="0" err="1">
                <a:solidFill>
                  <a:srgbClr val="FF0000"/>
                </a:solidFill>
              </a:rPr>
              <a:t>Kaktovik</a:t>
            </a:r>
            <a:r>
              <a:rPr lang="en-US" sz="1800" dirty="0">
                <a:solidFill>
                  <a:srgbClr val="FF0000"/>
                </a:solidFill>
              </a:rPr>
              <a:t>-numbers.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B902A5E-DBFD-746E-2180-E4CD05F9E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00808"/>
            <a:ext cx="26637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49130"/>
      </p:ext>
    </p:extLst>
  </p:cSld>
  <p:clrMapOvr>
    <a:masterClrMapping/>
  </p:clrMapOvr>
  <p:transition spd="med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Subtraction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Write the first two positions from the first number in such a way that you can subtract the second number.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AFE235A-DE83-DCF7-05D5-5D24BE75A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76737"/>
            <a:ext cx="2790056" cy="42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21049"/>
      </p:ext>
    </p:extLst>
  </p:cSld>
  <p:clrMapOvr>
    <a:masterClrMapping/>
  </p:clrMapOvr>
  <p:transition spd="med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Subtraction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Recognize the elements you can remove when subtracting the second number from the first.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8FB2FB5-CA0E-6AF9-7487-86EE395B0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28800"/>
            <a:ext cx="2710440" cy="4176464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604155AC-5A17-8774-08DB-E340653E51E0}"/>
              </a:ext>
            </a:extLst>
          </p:cNvPr>
          <p:cNvSpPr/>
          <p:nvPr/>
        </p:nvSpPr>
        <p:spPr bwMode="auto">
          <a:xfrm>
            <a:off x="3419872" y="4797152"/>
            <a:ext cx="720080" cy="21602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2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7280474"/>
      </p:ext>
    </p:extLst>
  </p:cSld>
  <p:clrMapOvr>
    <a:masterClrMapping/>
  </p:clrMapOvr>
  <p:transition spd="med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Subtraction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Recognize the elements you can remove when subtracting the second number from the first.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9527BB0-06B5-B6BC-EAF6-A15B66769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28800"/>
            <a:ext cx="2718048" cy="4188187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604155AC-5A17-8774-08DB-E340653E51E0}"/>
              </a:ext>
            </a:extLst>
          </p:cNvPr>
          <p:cNvSpPr/>
          <p:nvPr/>
        </p:nvSpPr>
        <p:spPr bwMode="auto">
          <a:xfrm>
            <a:off x="3491880" y="4797152"/>
            <a:ext cx="720080" cy="21602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20" charset="-128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2E21397-7A80-E419-CA00-E9B37DF96AFA}"/>
              </a:ext>
            </a:extLst>
          </p:cNvPr>
          <p:cNvSpPr txBox="1"/>
          <p:nvPr/>
        </p:nvSpPr>
        <p:spPr>
          <a:xfrm>
            <a:off x="3347864" y="46531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 err="1">
                <a:solidFill>
                  <a:schemeClr val="bg2"/>
                </a:solidFill>
              </a:rPr>
              <a:t>remove</a:t>
            </a:r>
            <a:endParaRPr lang="nl-NL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13936"/>
      </p:ext>
    </p:extLst>
  </p:cSld>
  <p:clrMapOvr>
    <a:masterClrMapping/>
  </p:clrMapOvr>
  <p:transition spd="med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Subtraction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Again, check your answer by using the decimal notation.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7143F4E-3CF9-38ED-9E5B-B88C22820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99" y="1628800"/>
            <a:ext cx="2710440" cy="4176464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604155AC-5A17-8774-08DB-E340653E51E0}"/>
              </a:ext>
            </a:extLst>
          </p:cNvPr>
          <p:cNvSpPr/>
          <p:nvPr/>
        </p:nvSpPr>
        <p:spPr bwMode="auto">
          <a:xfrm>
            <a:off x="3419872" y="4797152"/>
            <a:ext cx="720080" cy="21602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20" charset="-128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2E21397-7A80-E419-CA00-E9B37DF96AFA}"/>
              </a:ext>
            </a:extLst>
          </p:cNvPr>
          <p:cNvSpPr txBox="1"/>
          <p:nvPr/>
        </p:nvSpPr>
        <p:spPr>
          <a:xfrm>
            <a:off x="3347864" y="46531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 err="1">
                <a:solidFill>
                  <a:schemeClr val="bg2"/>
                </a:solidFill>
              </a:rPr>
              <a:t>remove</a:t>
            </a:r>
            <a:endParaRPr lang="nl-NL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63561"/>
      </p:ext>
    </p:extLst>
  </p:cSld>
  <p:clrMapOvr>
    <a:masterClrMapping/>
  </p:clrMapOvr>
  <p:transition spd="med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Rectangle 2">
                <a:extLst>
                  <a:ext uri="{FF2B5EF4-FFF2-40B4-BE49-F238E27FC236}">
                    <a16:creationId xmlns:a16="http://schemas.microsoft.com/office/drawing/2014/main" id="{70363993-3C37-3913-E781-337C479F4442}"/>
                  </a:ext>
                </a:extLst>
              </p:cNvPr>
              <p:cNvSpPr>
                <a:spLocks noGrp="1" noRot="1" noChangeArrowheads="1"/>
              </p:cNvSpPr>
              <p:nvPr>
                <p:ph type="body" idx="1"/>
              </p:nvPr>
            </p:nvSpPr>
            <p:spPr>
              <a:xfrm>
                <a:off x="2286000" y="609600"/>
                <a:ext cx="6400800" cy="6248400"/>
              </a:xfrm>
              <a:effectLst/>
            </p:spPr>
            <p:txBody>
              <a:bodyPr lIns="0" tIns="0" rIns="0" bIns="0"/>
              <a:lstStyle/>
              <a:p>
                <a:pPr marL="0" indent="0" eaLnBrk="1" hangingPunct="1">
                  <a:lnSpc>
                    <a:spcPct val="110000"/>
                  </a:lnSpc>
                  <a:buClr>
                    <a:srgbClr val="D80202"/>
                  </a:buClr>
                  <a:buSzPct val="75000"/>
                  <a:buFontTx/>
                  <a:buNone/>
                  <a:tabLst>
                    <a:tab pos="444500" algn="l"/>
                  </a:tabLst>
                  <a:defRPr/>
                </a:pPr>
                <a:r>
                  <a:rPr lang="en-US" altLang="nl-NL" sz="4400" b="1" dirty="0">
                    <a:solidFill>
                      <a:srgbClr val="FF0000"/>
                    </a:solidFill>
                  </a:rPr>
                  <a:t>Practice (subtraction)</a:t>
                </a:r>
              </a:p>
              <a:p>
                <a:pPr marL="0" indent="0" eaLnBrk="1" hangingPunct="1">
                  <a:lnSpc>
                    <a:spcPct val="110000"/>
                  </a:lnSpc>
                  <a:buClr>
                    <a:srgbClr val="D80202"/>
                  </a:buClr>
                  <a:buSzPct val="75000"/>
                  <a:buFontTx/>
                  <a:buNone/>
                  <a:tabLst>
                    <a:tab pos="444500" algn="l"/>
                  </a:tabLst>
                  <a:defRPr/>
                </a:pPr>
                <a:endParaRPr lang="en-US" altLang="nl-NL" sz="2800" b="1" dirty="0">
                  <a:solidFill>
                    <a:schemeClr val="bg2"/>
                  </a:solidFill>
                </a:endParaRP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444500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nl-NL" altLang="nl-NL" sz="2800" b="0" i="1" smtClean="0">
                        <a:solidFill>
                          <a:srgbClr val="302623"/>
                        </a:solidFill>
                        <a:latin typeface="Cambria Math" panose="02040503050406030204" pitchFamily="18" charset="0"/>
                      </a:rPr>
                      <m:t>512−346</m:t>
                    </m:r>
                  </m:oMath>
                </a14:m>
                <a:endParaRPr lang="en-US" altLang="nl-NL" sz="2800" dirty="0">
                  <a:solidFill>
                    <a:srgbClr val="302623"/>
                  </a:solidFill>
                </a:endParaRP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444500" algn="l"/>
                  </a:tabLst>
                  <a:defRPr/>
                </a:pPr>
                <a:endParaRPr lang="en-US" altLang="nl-NL" sz="2800" dirty="0">
                  <a:solidFill>
                    <a:srgbClr val="30262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444500" algn="l"/>
                  </a:tabLst>
                  <a:defRPr/>
                </a:pPr>
                <a:r>
                  <a:rPr lang="en-US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altLang="nl-NL" sz="2800" b="0" i="1" smtClean="0">
                        <a:solidFill>
                          <a:srgbClr val="302623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1024−299</m:t>
                    </m:r>
                  </m:oMath>
                </a14:m>
                <a:endParaRPr lang="en-US" altLang="nl-NL" sz="4400" dirty="0">
                  <a:solidFill>
                    <a:srgbClr val="302623"/>
                  </a:solidFill>
                </a:endParaRP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444500" algn="l"/>
                  </a:tabLst>
                  <a:defRPr/>
                </a:pPr>
                <a:endParaRPr lang="en-US" altLang="nl-NL" sz="2800" dirty="0">
                  <a:solidFill>
                    <a:srgbClr val="302623"/>
                  </a:solidFill>
                </a:endParaRP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444500" algn="l"/>
                  </a:tabLst>
                  <a:defRPr/>
                </a:pPr>
                <a:r>
                  <a:rPr lang="en-US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br>
                  <a:rPr lang="en-US" altLang="nl-NL" sz="4400" dirty="0">
                    <a:solidFill>
                      <a:srgbClr val="302623"/>
                    </a:solidFill>
                  </a:rPr>
                </a:br>
                <a:br>
                  <a:rPr lang="en-US" altLang="nl-NL" sz="1400" dirty="0">
                    <a:solidFill>
                      <a:srgbClr val="302623"/>
                    </a:solidFill>
                  </a:rPr>
                </a:br>
                <a:br>
                  <a:rPr lang="nl-NL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altLang="nl-NL" sz="2800" dirty="0">
                  <a:solidFill>
                    <a:srgbClr val="30262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Clr>
                    <a:srgbClr val="D80202"/>
                  </a:buClr>
                  <a:buSzPct val="75000"/>
                  <a:buFontTx/>
                  <a:buNone/>
                  <a:tabLst>
                    <a:tab pos="444500" algn="l"/>
                  </a:tabLst>
                  <a:defRPr/>
                </a:pPr>
                <a:endParaRPr lang="en-US" altLang="nl-NL" sz="2800" dirty="0">
                  <a:solidFill>
                    <a:srgbClr val="30262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None/>
                  <a:tabLst>
                    <a:tab pos="358775" algn="l"/>
                  </a:tabLst>
                  <a:defRPr/>
                </a:pPr>
                <a:endParaRPr lang="en-US" sz="1600" dirty="0"/>
              </a:p>
            </p:txBody>
          </p:sp>
        </mc:Choice>
        <mc:Fallback xmlns="">
          <p:sp>
            <p:nvSpPr>
              <p:cNvPr id="24578" name="Rectangle 2">
                <a:extLst>
                  <a:ext uri="{FF2B5EF4-FFF2-40B4-BE49-F238E27FC236}">
                    <a16:creationId xmlns:a16="http://schemas.microsoft.com/office/drawing/2014/main" id="{70363993-3C37-3913-E781-337C479F44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0" y="609600"/>
                <a:ext cx="6400800" cy="6248400"/>
              </a:xfrm>
              <a:blipFill>
                <a:blip r:embed="rId3"/>
                <a:stretch>
                  <a:fillRect l="-5238" t="-2634"/>
                </a:stretch>
              </a:blipFill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And  check your answer in the decimal system).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45E456F-A4FA-E872-97AC-8C0D85743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21088"/>
            <a:ext cx="22383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03621"/>
      </p:ext>
    </p:extLst>
  </p:cSld>
  <p:clrMapOvr>
    <a:masterClrMapping/>
  </p:clrMapOvr>
  <p:transition spd="med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Rectangle 2">
                <a:extLst>
                  <a:ext uri="{FF2B5EF4-FFF2-40B4-BE49-F238E27FC236}">
                    <a16:creationId xmlns:a16="http://schemas.microsoft.com/office/drawing/2014/main" id="{70363993-3C37-3913-E781-337C479F4442}"/>
                  </a:ext>
                </a:extLst>
              </p:cNvPr>
              <p:cNvSpPr>
                <a:spLocks noGrp="1" noRot="1" noChangeArrowheads="1"/>
              </p:cNvSpPr>
              <p:nvPr>
                <p:ph type="body" idx="1"/>
              </p:nvPr>
            </p:nvSpPr>
            <p:spPr>
              <a:xfrm>
                <a:off x="2286000" y="609600"/>
                <a:ext cx="6400800" cy="6248400"/>
              </a:xfrm>
              <a:effectLst/>
            </p:spPr>
            <p:txBody>
              <a:bodyPr lIns="0" tIns="0" rIns="0" bIns="0"/>
              <a:lstStyle/>
              <a:p>
                <a:pPr marL="0" indent="0" eaLnBrk="1" hangingPunct="1">
                  <a:lnSpc>
                    <a:spcPct val="110000"/>
                  </a:lnSpc>
                  <a:buClr>
                    <a:srgbClr val="D80202"/>
                  </a:buClr>
                  <a:buSzPct val="75000"/>
                  <a:buFontTx/>
                  <a:buNone/>
                  <a:tabLst>
                    <a:tab pos="444500" algn="l"/>
                  </a:tabLst>
                  <a:defRPr/>
                </a:pPr>
                <a:r>
                  <a:rPr lang="en-US" altLang="nl-NL" sz="4400" b="1" dirty="0">
                    <a:solidFill>
                      <a:schemeClr val="bg2"/>
                    </a:solidFill>
                  </a:rPr>
                  <a:t>Arithmetics (part 2)</a:t>
                </a:r>
                <a:br>
                  <a:rPr lang="en-US" altLang="nl-NL" sz="4400" dirty="0">
                    <a:solidFill>
                      <a:srgbClr val="302623"/>
                    </a:solidFill>
                  </a:rPr>
                </a:br>
                <a:br>
                  <a:rPr lang="en-US" altLang="nl-NL" sz="1400" dirty="0">
                    <a:solidFill>
                      <a:srgbClr val="302623"/>
                    </a:solidFill>
                  </a:rPr>
                </a:br>
                <a:r>
                  <a:rPr lang="en-US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 hope you’re not bored by now, but </a:t>
                </a:r>
                <a:r>
                  <a:rPr lang="en-US" altLang="nl-NL" sz="2800" dirty="0" err="1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arithmetics</a:t>
                </a:r>
                <a:r>
                  <a:rPr lang="en-US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also means multiplication and division.</a:t>
                </a:r>
                <a:br>
                  <a:rPr lang="en-US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We’re now going to have a look at:</a:t>
                </a:r>
              </a:p>
              <a:p>
                <a:pPr marL="0" indent="0" eaLnBrk="1" hangingPunct="1">
                  <a:lnSpc>
                    <a:spcPct val="110000"/>
                  </a:lnSpc>
                  <a:buClr>
                    <a:srgbClr val="D80202"/>
                  </a:buClr>
                  <a:buSzPct val="75000"/>
                  <a:buFontTx/>
                  <a:buNone/>
                  <a:tabLst>
                    <a:tab pos="444500" algn="l"/>
                  </a:tabLst>
                  <a:defRPr/>
                </a:pPr>
                <a:endParaRPr lang="en-US" altLang="nl-NL" sz="2800" dirty="0">
                  <a:solidFill>
                    <a:srgbClr val="30262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444500" algn="l"/>
                  </a:tabLst>
                  <a:defRPr/>
                </a:pPr>
                <a:r>
                  <a:rPr lang="nl-NL" altLang="nl-NL" sz="2800" b="1" dirty="0" err="1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Multiplication</a:t>
                </a:r>
                <a:r>
                  <a:rPr lang="nl-NL" altLang="nl-NL" sz="2800" b="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nl-NL" altLang="nl-NL" sz="2800" b="0" dirty="0">
                    <a:solidFill>
                      <a:srgbClr val="302623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altLang="nl-NL" sz="2800" b="0" i="1" smtClean="0">
                        <a:solidFill>
                          <a:srgbClr val="302623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512</m:t>
                    </m:r>
                    <m:r>
                      <a:rPr lang="nl-NL" altLang="nl-NL" sz="2800" b="0" i="1" smtClean="0">
                        <a:solidFill>
                          <a:srgbClr val="30262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nl-NL" altLang="nl-NL" sz="2800" b="0" i="1" smtClean="0">
                        <a:solidFill>
                          <a:srgbClr val="302623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58</m:t>
                    </m:r>
                  </m:oMath>
                </a14:m>
                <a:endParaRPr lang="en-US" altLang="nl-NL" sz="2800" dirty="0">
                  <a:solidFill>
                    <a:srgbClr val="30262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444500" algn="l"/>
                  </a:tabLst>
                  <a:defRPr/>
                </a:pPr>
                <a:r>
                  <a:rPr lang="nl-NL" altLang="nl-NL" sz="2800" b="1" dirty="0" err="1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Division</a:t>
                </a:r>
                <a:r>
                  <a:rPr lang="nl-NL" altLang="nl-NL" sz="2800" b="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nl-NL" altLang="nl-NL" sz="2800" b="0" dirty="0">
                    <a:solidFill>
                      <a:srgbClr val="302623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altLang="nl-NL" sz="2800" b="0" i="1" smtClean="0">
                        <a:solidFill>
                          <a:srgbClr val="302623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29696/58</m:t>
                    </m:r>
                  </m:oMath>
                </a14:m>
                <a:r>
                  <a:rPr lang="en-US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0" indent="0"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None/>
                  <a:tabLst>
                    <a:tab pos="358775" algn="l"/>
                  </a:tabLst>
                  <a:defRPr/>
                </a:pPr>
                <a:endParaRPr lang="en-US" sz="1600" dirty="0"/>
              </a:p>
            </p:txBody>
          </p:sp>
        </mc:Choice>
        <mc:Fallback xmlns="">
          <p:sp>
            <p:nvSpPr>
              <p:cNvPr id="24578" name="Rectangle 2">
                <a:extLst>
                  <a:ext uri="{FF2B5EF4-FFF2-40B4-BE49-F238E27FC236}">
                    <a16:creationId xmlns:a16="http://schemas.microsoft.com/office/drawing/2014/main" id="{70363993-3C37-3913-E781-337C479F44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0" y="609600"/>
                <a:ext cx="6400800" cy="6248400"/>
              </a:xfrm>
              <a:blipFill>
                <a:blip r:embed="rId3"/>
                <a:stretch>
                  <a:fillRect l="-5238" t="-2634"/>
                </a:stretch>
              </a:blipFill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Of course you can always check your answers by converting to the decimal system.</a:t>
            </a:r>
            <a:endParaRPr lang="nl-NL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47286"/>
      </p:ext>
    </p:extLst>
  </p:cSld>
  <p:clrMapOvr>
    <a:masterClrMapping/>
  </p:clrMapOvr>
  <p:transition spd="med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Rectangle 2">
                <a:extLst>
                  <a:ext uri="{FF2B5EF4-FFF2-40B4-BE49-F238E27FC236}">
                    <a16:creationId xmlns:a16="http://schemas.microsoft.com/office/drawing/2014/main" id="{70363993-3C37-3913-E781-337C479F4442}"/>
                  </a:ext>
                </a:extLst>
              </p:cNvPr>
              <p:cNvSpPr>
                <a:spLocks noGrp="1" noRot="1" noChangeArrowheads="1"/>
              </p:cNvSpPr>
              <p:nvPr>
                <p:ph type="body" idx="1"/>
              </p:nvPr>
            </p:nvSpPr>
            <p:spPr>
              <a:xfrm>
                <a:off x="2286000" y="609600"/>
                <a:ext cx="6400800" cy="6248400"/>
              </a:xfrm>
              <a:effectLst/>
            </p:spPr>
            <p:txBody>
              <a:bodyPr lIns="0" tIns="0" rIns="0" bIns="0"/>
              <a:lstStyle/>
              <a:p>
                <a:pPr marL="0" indent="0" eaLnBrk="1" hangingPunct="1">
                  <a:lnSpc>
                    <a:spcPct val="110000"/>
                  </a:lnSpc>
                  <a:buClr>
                    <a:srgbClr val="D80202"/>
                  </a:buClr>
                  <a:buSzPct val="75000"/>
                  <a:buFontTx/>
                  <a:buNone/>
                  <a:tabLst>
                    <a:tab pos="444500" algn="l"/>
                  </a:tabLst>
                  <a:defRPr/>
                </a:pPr>
                <a:r>
                  <a:rPr lang="en-US" altLang="nl-NL" sz="4400" b="1" dirty="0">
                    <a:solidFill>
                      <a:schemeClr val="bg2"/>
                    </a:solidFill>
                  </a:rPr>
                  <a:t>Multiplication (basics)</a:t>
                </a:r>
                <a:br>
                  <a:rPr lang="en-US" altLang="nl-NL" sz="4400" dirty="0">
                    <a:solidFill>
                      <a:srgbClr val="302623"/>
                    </a:solidFill>
                  </a:rPr>
                </a:br>
                <a:br>
                  <a:rPr lang="en-US" altLang="nl-NL" sz="1400" dirty="0">
                    <a:solidFill>
                      <a:srgbClr val="302623"/>
                    </a:solidFill>
                  </a:rPr>
                </a:br>
                <a:r>
                  <a:rPr lang="en-US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Multiplication is based on a </a:t>
                </a:r>
                <a:r>
                  <a:rPr lang="en-US" altLang="nl-NL" sz="2800" b="1" dirty="0" err="1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multiplicationtable</a:t>
                </a:r>
                <a:r>
                  <a:rPr lang="en-US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First I’ll show you how this table is made. For instance:</a:t>
                </a: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444500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nl-NL" altLang="nl-NL" sz="2800" b="0" i="1" smtClean="0">
                        <a:solidFill>
                          <a:srgbClr val="302623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nl-NL" altLang="nl-NL" sz="2800" b="0" i="1" smtClean="0">
                        <a:solidFill>
                          <a:srgbClr val="30262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∙16=64</m:t>
                    </m:r>
                  </m:oMath>
                </a14:m>
                <a:br>
                  <a:rPr lang="nl-NL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nl-NL" altLang="nl-NL" sz="2800" dirty="0">
                  <a:solidFill>
                    <a:srgbClr val="30262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444500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nl-NL" altLang="nl-NL" sz="2800" b="0" i="1" smtClean="0">
                        <a:solidFill>
                          <a:srgbClr val="302623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12</m:t>
                    </m:r>
                    <m:r>
                      <a:rPr lang="nl-NL" altLang="nl-NL" sz="2800" b="0" i="1" smtClean="0">
                        <a:solidFill>
                          <a:srgbClr val="30262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∙19=228</m:t>
                    </m:r>
                  </m:oMath>
                </a14:m>
                <a:br>
                  <a:rPr lang="nl-NL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altLang="nl-NL" sz="2800" dirty="0">
                  <a:solidFill>
                    <a:srgbClr val="30262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None/>
                  <a:tabLst>
                    <a:tab pos="358775" algn="l"/>
                  </a:tabLst>
                  <a:defRPr/>
                </a:pPr>
                <a:endParaRPr lang="en-US" sz="1600" dirty="0"/>
              </a:p>
            </p:txBody>
          </p:sp>
        </mc:Choice>
        <mc:Fallback xmlns="">
          <p:sp>
            <p:nvSpPr>
              <p:cNvPr id="24578" name="Rectangle 2">
                <a:extLst>
                  <a:ext uri="{FF2B5EF4-FFF2-40B4-BE49-F238E27FC236}">
                    <a16:creationId xmlns:a16="http://schemas.microsoft.com/office/drawing/2014/main" id="{70363993-3C37-3913-E781-337C479F44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0" y="609600"/>
                <a:ext cx="6400800" cy="6248400"/>
              </a:xfrm>
              <a:blipFill>
                <a:blip r:embed="rId3"/>
                <a:stretch>
                  <a:fillRect l="-5238" t="-2634" r="-1143"/>
                </a:stretch>
              </a:blipFill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6561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The multiplication-table contains all possible multiplications of the 20 basic </a:t>
            </a:r>
            <a:r>
              <a:rPr lang="en-US" sz="1800" dirty="0" err="1">
                <a:solidFill>
                  <a:srgbClr val="FF0000"/>
                </a:solidFill>
              </a:rPr>
              <a:t>Kaktovik</a:t>
            </a:r>
            <a:r>
              <a:rPr lang="en-US" sz="1800" dirty="0">
                <a:solidFill>
                  <a:srgbClr val="FF0000"/>
                </a:solidFill>
              </a:rPr>
              <a:t> numerals.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87BAC4E-11C2-C44A-F398-7357D8AE1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579" y="3573016"/>
            <a:ext cx="6486525" cy="4381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BB53919-6448-0E94-9BAE-FA01EB2095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4568303"/>
            <a:ext cx="64865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75093"/>
      </p:ext>
    </p:extLst>
  </p:cSld>
  <p:clrMapOvr>
    <a:masterClrMapping/>
  </p:clrMapOvr>
  <p:transition spd="med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Multiplication (basics)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r>
              <a:rPr lang="en-US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way you can multiply all 20 basic numerals en get a complete </a:t>
            </a:r>
            <a:r>
              <a:rPr lang="en-US" altLang="nl-NL" sz="2800" b="1" dirty="0" err="1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multiplicationtable</a:t>
            </a:r>
            <a:r>
              <a:rPr lang="en-US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444500" algn="l"/>
              </a:tabLst>
              <a:defRPr/>
            </a:pPr>
            <a:r>
              <a:rPr lang="en-US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I’ll give you a copy of that table.</a:t>
            </a: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444500" algn="l"/>
              </a:tabLst>
              <a:defRPr/>
            </a:pPr>
            <a:r>
              <a:rPr lang="en-US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we can do some serious multiplication.</a:t>
            </a: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6561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The multiplication-table contains all possible multiplications of the 20 basic </a:t>
            </a:r>
            <a:r>
              <a:rPr lang="en-US" sz="1800" dirty="0" err="1">
                <a:solidFill>
                  <a:srgbClr val="FF0000"/>
                </a:solidFill>
              </a:rPr>
              <a:t>Kaktovik</a:t>
            </a:r>
            <a:r>
              <a:rPr lang="en-US" sz="1800" dirty="0">
                <a:solidFill>
                  <a:srgbClr val="FF0000"/>
                </a:solidFill>
              </a:rPr>
              <a:t> numerals.</a:t>
            </a:r>
            <a:endParaRPr lang="nl-NL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678030"/>
      </p:ext>
    </p:extLst>
  </p:cSld>
  <p:clrMapOvr>
    <a:masterClrMapping/>
  </p:clrMapOvr>
  <p:transition spd="med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rgbClr val="302623"/>
                </a:solidFill>
              </a:rPr>
              <a:t>The </a:t>
            </a:r>
            <a:r>
              <a:rPr lang="en-US" altLang="nl-NL" sz="4400" b="1" dirty="0" err="1">
                <a:solidFill>
                  <a:srgbClr val="302623"/>
                </a:solidFill>
              </a:rPr>
              <a:t>Kaktovik</a:t>
            </a:r>
            <a:r>
              <a:rPr lang="en-US" altLang="nl-NL" sz="4400" b="1" dirty="0">
                <a:solidFill>
                  <a:srgbClr val="302623"/>
                </a:solidFill>
              </a:rPr>
              <a:t> numerals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r>
              <a:rPr lang="en-US" altLang="nl-NL" sz="2800" dirty="0">
                <a:solidFill>
                  <a:srgbClr val="302623"/>
                </a:solidFill>
              </a:rPr>
              <a:t>Criteria: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tabLst>
                <a:tab pos="358775" algn="l"/>
              </a:tabLst>
              <a:defRPr/>
            </a:pPr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Visual</a:t>
            </a:r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simplicity</a:t>
            </a:r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The symbols should be "easy to remember.“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tabLst>
                <a:tab pos="358775" algn="l"/>
              </a:tabLst>
              <a:defRPr/>
            </a:pPr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Iconicity</a:t>
            </a:r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There should be a "clear relationship between the symbols and their meanings.“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tabLst>
                <a:tab pos="358775" algn="l"/>
              </a:tabLst>
              <a:defRPr/>
            </a:pPr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It should be "easy to write" the symbols, and they should be able to be "written quickly" without lifting the pencil from the paper.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SzPct val="75000"/>
              <a:buFont typeface="Wingdings" panose="05000000000000000000" pitchFamily="2" charset="2"/>
              <a:buChar char=""/>
              <a:tabLst>
                <a:tab pos="444500" algn="l"/>
              </a:tabLst>
              <a:defRPr/>
            </a:pPr>
            <a:endParaRPr lang="en-US" altLang="nl-NL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65A5C43-453E-D29A-54C4-DE3FD3B3AA2A}"/>
              </a:ext>
            </a:extLst>
          </p:cNvPr>
          <p:cNvSpPr txBox="1"/>
          <p:nvPr/>
        </p:nvSpPr>
        <p:spPr>
          <a:xfrm>
            <a:off x="179512" y="2564904"/>
            <a:ext cx="144016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The students came up with five qualities that an ideal system should have.</a:t>
            </a:r>
            <a:endParaRPr lang="nl-NL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Multiplication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First check the </a:t>
            </a:r>
            <a:r>
              <a:rPr lang="en-US" sz="1800" dirty="0" err="1">
                <a:solidFill>
                  <a:srgbClr val="FF0000"/>
                </a:solidFill>
              </a:rPr>
              <a:t>conver-sion</a:t>
            </a:r>
            <a:r>
              <a:rPr lang="en-US" sz="1800" dirty="0">
                <a:solidFill>
                  <a:srgbClr val="FF0000"/>
                </a:solidFill>
              </a:rPr>
              <a:t>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A15FAC0-D5D5-B595-F8F8-9E5868099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43291"/>
            <a:ext cx="6400800" cy="345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60545"/>
      </p:ext>
    </p:extLst>
  </p:cSld>
  <p:clrMapOvr>
    <a:masterClrMapping/>
  </p:clrMapOvr>
  <p:transition spd="med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Multiplication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First multiply the units of the first number with the units of the second number. Use your </a:t>
            </a:r>
            <a:r>
              <a:rPr lang="en-US" sz="1800" dirty="0" err="1">
                <a:solidFill>
                  <a:srgbClr val="FF0000"/>
                </a:solidFill>
              </a:rPr>
              <a:t>multipli-cationtable</a:t>
            </a:r>
            <a:r>
              <a:rPr lang="en-US" sz="1800" dirty="0">
                <a:solidFill>
                  <a:srgbClr val="FF0000"/>
                </a:solidFill>
              </a:rPr>
              <a:t>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A50E93D-2153-8EC8-4063-6278ED2FA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96" y="1772816"/>
            <a:ext cx="6400800" cy="345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09379"/>
      </p:ext>
    </p:extLst>
  </p:cSld>
  <p:clrMapOvr>
    <a:masterClrMapping/>
  </p:clrMapOvr>
  <p:transition spd="med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Multiplication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Then multiply the 20’s of the first number with the units of the second number. Mind the zero for the units of this answer.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066A2A-8920-69C2-8CD2-7047EE9C8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00808"/>
            <a:ext cx="6400800" cy="345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56995"/>
      </p:ext>
    </p:extLst>
  </p:cSld>
  <p:clrMapOvr>
    <a:masterClrMapping/>
  </p:clrMapOvr>
  <p:transition spd="med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Multiplication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Then multiply the 400’s of the first number with the units of the second number. Now you add zero’s for the units and the 20’s.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4A563AF-7B20-42AD-AFCF-C02FD6354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88" y="1662440"/>
            <a:ext cx="6475989" cy="349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97294"/>
      </p:ext>
    </p:extLst>
  </p:cSld>
  <p:clrMapOvr>
    <a:masterClrMapping/>
  </p:clrMapOvr>
  <p:transition spd="med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Multiplication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Then multiply the units of the first number with the 20’s of the second number. Now you also add a zero for the units.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1582C80-DDC2-ED55-AAC5-AAD5DFF77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00808"/>
            <a:ext cx="653832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66820"/>
      </p:ext>
    </p:extLst>
  </p:cSld>
  <p:clrMapOvr>
    <a:masterClrMapping/>
  </p:clrMapOvr>
  <p:transition spd="med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Multiplication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Then multiply the 20’s of the first number with the 20’s of the second number. And add zeros.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DE4B78A-0896-A371-B97F-2F26A4267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28800"/>
            <a:ext cx="653832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51415"/>
      </p:ext>
    </p:extLst>
  </p:cSld>
  <p:clrMapOvr>
    <a:masterClrMapping/>
  </p:clrMapOvr>
  <p:transition spd="med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Multiplication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Last multiply the 400’s of the first number with the 20’s of the second number. And add zeros.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6E0BCED-B18F-B313-B919-44174F59C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1700808"/>
            <a:ext cx="6391985" cy="344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7884"/>
      </p:ext>
    </p:extLst>
  </p:cSld>
  <p:clrMapOvr>
    <a:masterClrMapping/>
  </p:clrMapOvr>
  <p:transition spd="med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Multiplication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Now you have to add it all.</a:t>
            </a:r>
          </a:p>
          <a:p>
            <a:r>
              <a:rPr lang="en-US" sz="1800" dirty="0">
                <a:solidFill>
                  <a:srgbClr val="FF0000"/>
                </a:solidFill>
              </a:rPr>
              <a:t>We start with the upper row.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9D431DE-150A-26DD-439B-926192D8F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74" y="1699221"/>
            <a:ext cx="640489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25428"/>
      </p:ext>
    </p:extLst>
  </p:cSld>
  <p:clrMapOvr>
    <a:masterClrMapping/>
  </p:clrMapOvr>
  <p:transition spd="med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Multiplication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After some rewriting you get the number belonging to the first row.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E8B1654-EDC3-9B2E-DECF-EA74DF77D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1628800"/>
            <a:ext cx="640489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79446"/>
      </p:ext>
    </p:extLst>
  </p:cSld>
  <p:clrMapOvr>
    <a:masterClrMapping/>
  </p:clrMapOvr>
  <p:transition spd="med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Multiplication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Now we add everything on the second row.</a:t>
            </a:r>
          </a:p>
          <a:p>
            <a:r>
              <a:rPr lang="en-US" sz="1800" dirty="0">
                <a:solidFill>
                  <a:srgbClr val="FF0000"/>
                </a:solidFill>
              </a:rPr>
              <a:t>Luckily no rewriting is necessary!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DD37D48-910B-55D0-8F28-E0BECD001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99117"/>
            <a:ext cx="6411156" cy="34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19234"/>
      </p:ext>
    </p:extLst>
  </p:cSld>
  <p:clrMapOvr>
    <a:masterClrMapping/>
  </p:clrMapOvr>
  <p:transition spd="med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rgbClr val="302623"/>
                </a:solidFill>
              </a:rPr>
              <a:t>The </a:t>
            </a:r>
            <a:r>
              <a:rPr lang="en-US" altLang="nl-NL" sz="4400" b="1" dirty="0" err="1">
                <a:solidFill>
                  <a:srgbClr val="302623"/>
                </a:solidFill>
              </a:rPr>
              <a:t>Kaktovik</a:t>
            </a:r>
            <a:r>
              <a:rPr lang="en-US" altLang="nl-NL" sz="4400" b="1" dirty="0">
                <a:solidFill>
                  <a:srgbClr val="302623"/>
                </a:solidFill>
              </a:rPr>
              <a:t> numerals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r>
              <a:rPr lang="en-US" altLang="nl-NL" sz="2800" dirty="0">
                <a:solidFill>
                  <a:srgbClr val="302623"/>
                </a:solidFill>
              </a:rPr>
              <a:t>Criteria: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tabLst>
                <a:tab pos="358775" algn="l"/>
              </a:tabLst>
              <a:defRPr/>
            </a:pPr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Distinctiveness</a:t>
            </a:r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They should "look very different from Arabic numerals," so there would not be any confusion between notation in the two systems.</a:t>
            </a:r>
            <a:r>
              <a:rPr lang="en-US" sz="1600" dirty="0"/>
              <a:t>.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tabLst>
                <a:tab pos="358775" algn="l"/>
              </a:tabLst>
              <a:defRPr/>
            </a:pPr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Aesthetics</a:t>
            </a:r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They should be pleasing to look at.</a:t>
            </a:r>
            <a:endParaRPr lang="en-US" altLang="nl-NL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44016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The students came up with five qualities that an ideal system should have.</a:t>
            </a:r>
            <a:endParaRPr lang="nl-NL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901346"/>
      </p:ext>
    </p:extLst>
  </p:cSld>
  <p:clrMapOvr>
    <a:masterClrMapping/>
  </p:clrMapOvr>
  <p:transition spd="med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Multiplication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Last we add the results of both rows. And we get an </a:t>
            </a:r>
            <a:r>
              <a:rPr lang="en-US" sz="1800" dirty="0" err="1">
                <a:solidFill>
                  <a:srgbClr val="FF0000"/>
                </a:solidFill>
              </a:rPr>
              <a:t>immedi</a:t>
            </a:r>
            <a:r>
              <a:rPr lang="en-US" sz="1800" dirty="0">
                <a:solidFill>
                  <a:srgbClr val="FF0000"/>
                </a:solidFill>
              </a:rPr>
              <a:t>-ate result. Now you only have to check if this really is 29696.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8306DD-1D23-1C0E-F2E0-33CF0E931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54" y="1700808"/>
            <a:ext cx="640489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29561"/>
      </p:ext>
    </p:extLst>
  </p:cSld>
  <p:clrMapOvr>
    <a:masterClrMapping/>
  </p:clrMapOvr>
  <p:transition spd="med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Rectangle 2">
                <a:extLst>
                  <a:ext uri="{FF2B5EF4-FFF2-40B4-BE49-F238E27FC236}">
                    <a16:creationId xmlns:a16="http://schemas.microsoft.com/office/drawing/2014/main" id="{70363993-3C37-3913-E781-337C479F4442}"/>
                  </a:ext>
                </a:extLst>
              </p:cNvPr>
              <p:cNvSpPr>
                <a:spLocks noGrp="1" noRot="1" noChangeArrowheads="1"/>
              </p:cNvSpPr>
              <p:nvPr>
                <p:ph type="body" idx="1"/>
              </p:nvPr>
            </p:nvSpPr>
            <p:spPr>
              <a:xfrm>
                <a:off x="2286000" y="609600"/>
                <a:ext cx="6400800" cy="6248400"/>
              </a:xfrm>
              <a:effectLst/>
            </p:spPr>
            <p:txBody>
              <a:bodyPr lIns="0" tIns="0" rIns="0" bIns="0"/>
              <a:lstStyle/>
              <a:p>
                <a:pPr marL="0" indent="0" eaLnBrk="1" hangingPunct="1">
                  <a:lnSpc>
                    <a:spcPct val="110000"/>
                  </a:lnSpc>
                  <a:buClr>
                    <a:srgbClr val="D80202"/>
                  </a:buClr>
                  <a:buSzPct val="75000"/>
                  <a:buFontTx/>
                  <a:buNone/>
                  <a:tabLst>
                    <a:tab pos="444500" algn="l"/>
                  </a:tabLst>
                  <a:defRPr/>
                </a:pPr>
                <a:r>
                  <a:rPr lang="en-US" altLang="nl-NL" sz="4400" b="1" dirty="0">
                    <a:solidFill>
                      <a:srgbClr val="FF0000"/>
                    </a:solidFill>
                  </a:rPr>
                  <a:t>Practice (multiplication)</a:t>
                </a:r>
              </a:p>
              <a:p>
                <a:pPr marL="0" indent="0" eaLnBrk="1" hangingPunct="1">
                  <a:lnSpc>
                    <a:spcPct val="110000"/>
                  </a:lnSpc>
                  <a:buClr>
                    <a:srgbClr val="D80202"/>
                  </a:buClr>
                  <a:buSzPct val="75000"/>
                  <a:buFontTx/>
                  <a:buNone/>
                  <a:tabLst>
                    <a:tab pos="444500" algn="l"/>
                  </a:tabLst>
                  <a:defRPr/>
                </a:pPr>
                <a:endParaRPr lang="en-US" altLang="nl-NL" sz="2800" b="1" dirty="0">
                  <a:solidFill>
                    <a:schemeClr val="bg2"/>
                  </a:solidFill>
                </a:endParaRP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444500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nl-NL" altLang="nl-NL" sz="2800" b="0" i="1" smtClean="0">
                        <a:solidFill>
                          <a:srgbClr val="302623"/>
                        </a:solidFill>
                        <a:latin typeface="Cambria Math" panose="02040503050406030204" pitchFamily="18" charset="0"/>
                      </a:rPr>
                      <m:t>113</m:t>
                    </m:r>
                    <m:r>
                      <a:rPr lang="nl-NL" altLang="nl-NL" sz="2800" b="0" i="1" smtClean="0">
                        <a:solidFill>
                          <a:srgbClr val="30262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altLang="nl-NL" sz="2800" b="0" i="1" smtClean="0">
                        <a:solidFill>
                          <a:srgbClr val="302623"/>
                        </a:solidFill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lang="en-US" altLang="nl-NL" sz="2800" dirty="0">
                  <a:solidFill>
                    <a:srgbClr val="302623"/>
                  </a:solidFill>
                </a:endParaRP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444500" algn="l"/>
                  </a:tabLst>
                  <a:defRPr/>
                </a:pPr>
                <a:endParaRPr lang="en-US" altLang="nl-NL" sz="2800" dirty="0">
                  <a:solidFill>
                    <a:srgbClr val="30262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444500" algn="l"/>
                  </a:tabLst>
                  <a:defRPr/>
                </a:pPr>
                <a:r>
                  <a:rPr lang="en-US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altLang="nl-NL" sz="2800" b="0" i="1" smtClean="0">
                        <a:solidFill>
                          <a:srgbClr val="302623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1024</m:t>
                    </m:r>
                    <m:r>
                      <a:rPr lang="nl-NL" altLang="nl-NL" sz="2800" b="0" i="1" smtClean="0">
                        <a:solidFill>
                          <a:srgbClr val="30262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nl-NL" altLang="nl-NL" sz="2800" b="0" i="1" smtClean="0">
                        <a:solidFill>
                          <a:srgbClr val="302623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299</m:t>
                    </m:r>
                  </m:oMath>
                </a14:m>
                <a:endParaRPr lang="en-US" altLang="nl-NL" sz="4400" dirty="0">
                  <a:solidFill>
                    <a:srgbClr val="302623"/>
                  </a:solidFill>
                </a:endParaRP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444500" algn="l"/>
                  </a:tabLst>
                  <a:defRPr/>
                </a:pPr>
                <a:endParaRPr lang="en-US" altLang="nl-NL" sz="2800" dirty="0">
                  <a:solidFill>
                    <a:srgbClr val="302623"/>
                  </a:solidFill>
                </a:endParaRP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444500" algn="l"/>
                  </a:tabLst>
                  <a:defRPr/>
                </a:pPr>
                <a:r>
                  <a:rPr lang="en-US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br>
                  <a:rPr lang="en-US" altLang="nl-NL" sz="4400" dirty="0">
                    <a:solidFill>
                      <a:srgbClr val="302623"/>
                    </a:solidFill>
                  </a:rPr>
                </a:br>
                <a:br>
                  <a:rPr lang="en-US" altLang="nl-NL" sz="1400" dirty="0">
                    <a:solidFill>
                      <a:srgbClr val="302623"/>
                    </a:solidFill>
                  </a:rPr>
                </a:br>
                <a:br>
                  <a:rPr lang="nl-NL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altLang="nl-NL" sz="2800" dirty="0">
                  <a:solidFill>
                    <a:srgbClr val="30262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Clr>
                    <a:srgbClr val="D80202"/>
                  </a:buClr>
                  <a:buSzPct val="75000"/>
                  <a:buFontTx/>
                  <a:buNone/>
                  <a:tabLst>
                    <a:tab pos="444500" algn="l"/>
                  </a:tabLst>
                  <a:defRPr/>
                </a:pPr>
                <a:endParaRPr lang="en-US" altLang="nl-NL" sz="2800" dirty="0">
                  <a:solidFill>
                    <a:srgbClr val="30262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None/>
                  <a:tabLst>
                    <a:tab pos="358775" algn="l"/>
                  </a:tabLst>
                  <a:defRPr/>
                </a:pPr>
                <a:endParaRPr lang="en-US" sz="1600" dirty="0"/>
              </a:p>
            </p:txBody>
          </p:sp>
        </mc:Choice>
        <mc:Fallback xmlns="">
          <p:sp>
            <p:nvSpPr>
              <p:cNvPr id="24578" name="Rectangle 2">
                <a:extLst>
                  <a:ext uri="{FF2B5EF4-FFF2-40B4-BE49-F238E27FC236}">
                    <a16:creationId xmlns:a16="http://schemas.microsoft.com/office/drawing/2014/main" id="{70363993-3C37-3913-E781-337C479F44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0" y="609600"/>
                <a:ext cx="6400800" cy="6248400"/>
              </a:xfrm>
              <a:blipFill>
                <a:blip r:embed="rId3"/>
                <a:stretch>
                  <a:fillRect l="-5238" t="-2634" r="-4571"/>
                </a:stretch>
              </a:blipFill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And  check your answer in the decimal system).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FE71AF0-A835-58FE-D3C8-B73D30422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93096"/>
            <a:ext cx="16287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67686"/>
      </p:ext>
    </p:extLst>
  </p:cSld>
  <p:clrMapOvr>
    <a:masterClrMapping/>
  </p:clrMapOvr>
  <p:transition spd="med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Rectangle 2">
                <a:extLst>
                  <a:ext uri="{FF2B5EF4-FFF2-40B4-BE49-F238E27FC236}">
                    <a16:creationId xmlns:a16="http://schemas.microsoft.com/office/drawing/2014/main" id="{70363993-3C37-3913-E781-337C479F4442}"/>
                  </a:ext>
                </a:extLst>
              </p:cNvPr>
              <p:cNvSpPr>
                <a:spLocks noGrp="1" noRot="1" noChangeArrowheads="1"/>
              </p:cNvSpPr>
              <p:nvPr>
                <p:ph type="body" idx="1"/>
              </p:nvPr>
            </p:nvSpPr>
            <p:spPr>
              <a:xfrm>
                <a:off x="2286000" y="609600"/>
                <a:ext cx="6400800" cy="6248400"/>
              </a:xfrm>
              <a:effectLst/>
            </p:spPr>
            <p:txBody>
              <a:bodyPr lIns="0" tIns="0" rIns="0" bIns="0"/>
              <a:lstStyle/>
              <a:p>
                <a:pPr marL="0" indent="0" eaLnBrk="1" hangingPunct="1">
                  <a:lnSpc>
                    <a:spcPct val="110000"/>
                  </a:lnSpc>
                  <a:buClr>
                    <a:srgbClr val="D80202"/>
                  </a:buClr>
                  <a:buSzPct val="75000"/>
                  <a:buFontTx/>
                  <a:buNone/>
                  <a:tabLst>
                    <a:tab pos="444500" algn="l"/>
                  </a:tabLst>
                  <a:defRPr/>
                </a:pPr>
                <a:r>
                  <a:rPr lang="en-US" altLang="nl-NL" sz="4400" b="1" dirty="0">
                    <a:solidFill>
                      <a:schemeClr val="bg2"/>
                    </a:solidFill>
                  </a:rPr>
                  <a:t>Division (basics)</a:t>
                </a:r>
                <a:br>
                  <a:rPr lang="en-US" altLang="nl-NL" sz="4400" dirty="0">
                    <a:solidFill>
                      <a:srgbClr val="302623"/>
                    </a:solidFill>
                  </a:rPr>
                </a:br>
                <a:br>
                  <a:rPr lang="en-US" altLang="nl-NL" sz="1400" dirty="0">
                    <a:solidFill>
                      <a:srgbClr val="302623"/>
                    </a:solidFill>
                  </a:rPr>
                </a:br>
                <a:r>
                  <a:rPr lang="en-US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Division is nothing more then looking how many times one number fits into another number.</a:t>
                </a:r>
              </a:p>
              <a:p>
                <a:pPr marL="0" indent="0" eaLnBrk="1" hangingPunct="1">
                  <a:lnSpc>
                    <a:spcPct val="110000"/>
                  </a:lnSpc>
                  <a:buClr>
                    <a:srgbClr val="D80202"/>
                  </a:buClr>
                  <a:buSzPct val="75000"/>
                  <a:buFontTx/>
                  <a:buNone/>
                  <a:tabLst>
                    <a:tab pos="444500" algn="l"/>
                  </a:tabLst>
                  <a:defRPr/>
                </a:pPr>
                <a:r>
                  <a:rPr lang="en-US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instance:</a:t>
                </a: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444500" algn="l"/>
                  </a:tabLs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nl-NL" altLang="nl-NL" sz="2800" b="0" i="1" smtClean="0">
                            <a:solidFill>
                              <a:srgbClr val="302623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altLang="nl-NL" sz="2800" b="0" i="1" smtClean="0">
                            <a:solidFill>
                              <a:srgbClr val="302623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18</m:t>
                        </m:r>
                      </m:num>
                      <m:den>
                        <m:r>
                          <a:rPr lang="nl-NL" altLang="nl-NL" sz="2800" b="0" i="1" smtClean="0">
                            <a:solidFill>
                              <a:srgbClr val="302623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</m:t>
                        </m:r>
                      </m:den>
                    </m:f>
                    <m:r>
                      <a:rPr lang="nl-NL" altLang="nl-NL" sz="2800" b="0" i="1" smtClean="0">
                        <a:solidFill>
                          <a:srgbClr val="302623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en-US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becomes:</a:t>
                </a: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444500" algn="l"/>
                  </a:tabLs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nl-NL" altLang="nl-NL" sz="2800" b="0" i="1" smtClean="0">
                            <a:solidFill>
                              <a:srgbClr val="302623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altLang="nl-NL" sz="2800" b="0" i="1" smtClean="0">
                            <a:solidFill>
                              <a:srgbClr val="302623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19</m:t>
                        </m:r>
                      </m:num>
                      <m:den>
                        <m:r>
                          <a:rPr lang="nl-NL" altLang="nl-NL" sz="2800" b="0" i="1" smtClean="0">
                            <a:solidFill>
                              <a:srgbClr val="302623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altLang="nl-NL" sz="2800" b="0" i="1" smtClean="0">
                        <a:solidFill>
                          <a:srgbClr val="302623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en-US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with remainder </a:t>
                </a:r>
                <a14:m>
                  <m:oMath xmlns:m="http://schemas.openxmlformats.org/officeDocument/2006/math">
                    <m:r>
                      <a:rPr lang="nl-NL" altLang="nl-NL" sz="2800" b="0" i="1" smtClean="0">
                        <a:solidFill>
                          <a:srgbClr val="302623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becomes:</a:t>
                </a:r>
              </a:p>
              <a:p>
                <a:pPr marL="0" indent="0"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None/>
                  <a:tabLst>
                    <a:tab pos="444500" algn="l"/>
                  </a:tabLst>
                  <a:defRPr/>
                </a:pPr>
                <a:r>
                  <a:rPr lang="en-US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br>
                  <a:rPr lang="nl-NL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altLang="nl-NL" sz="2800" dirty="0">
                  <a:solidFill>
                    <a:srgbClr val="30262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Clr>
                    <a:srgbClr val="D80202"/>
                  </a:buClr>
                  <a:buSzPct val="75000"/>
                  <a:buFontTx/>
                  <a:buNone/>
                  <a:tabLst>
                    <a:tab pos="444500" algn="l"/>
                  </a:tabLst>
                  <a:defRPr/>
                </a:pPr>
                <a:endParaRPr lang="en-US" altLang="nl-NL" sz="2800" dirty="0">
                  <a:solidFill>
                    <a:srgbClr val="30262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None/>
                  <a:tabLst>
                    <a:tab pos="358775" algn="l"/>
                  </a:tabLst>
                  <a:defRPr/>
                </a:pPr>
                <a:endParaRPr lang="en-US" sz="1600" dirty="0"/>
              </a:p>
            </p:txBody>
          </p:sp>
        </mc:Choice>
        <mc:Fallback xmlns="">
          <p:sp>
            <p:nvSpPr>
              <p:cNvPr id="24578" name="Rectangle 2">
                <a:extLst>
                  <a:ext uri="{FF2B5EF4-FFF2-40B4-BE49-F238E27FC236}">
                    <a16:creationId xmlns:a16="http://schemas.microsoft.com/office/drawing/2014/main" id="{70363993-3C37-3913-E781-337C479F44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0" y="609600"/>
                <a:ext cx="6400800" cy="6248400"/>
              </a:xfrm>
              <a:blipFill>
                <a:blip r:embed="rId3"/>
                <a:stretch>
                  <a:fillRect l="-5238" t="-2634"/>
                </a:stretch>
              </a:blipFill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In order to find out how many times a number fits into another number, you have to split the other number into parts that are equal to the first number.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4DA21FE-BB51-4F34-DEE8-D0907B91E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33800"/>
            <a:ext cx="2886075" cy="7239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D2DA122-0942-B11C-5C0A-D444A345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295900"/>
            <a:ext cx="44672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16363"/>
      </p:ext>
    </p:extLst>
  </p:cSld>
  <p:clrMapOvr>
    <a:masterClrMapping/>
  </p:clrMapOvr>
  <p:transition spd="med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Division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We really don’t have to check the conversion, do we?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F400668-C405-620C-78D2-15316A684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69" y="1556792"/>
            <a:ext cx="717246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55911"/>
      </p:ext>
    </p:extLst>
  </p:cSld>
  <p:clrMapOvr>
    <a:masterClrMapping/>
  </p:clrMapOvr>
  <p:transition spd="med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Division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We try to fit the divisor into the dividend by rewriting the dividend to have parts that look like the divisor.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2DB80C7-15B6-A195-40DC-88406E910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1556792"/>
            <a:ext cx="717246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40802"/>
      </p:ext>
    </p:extLst>
  </p:cSld>
  <p:clrMapOvr>
    <a:masterClrMapping/>
  </p:clrMapOvr>
  <p:transition spd="med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Division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The divisor fits 1 time on the blue position (the 400’s). You can add zeros for the 20’s and the units.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365A928-BF1D-38B9-1AC0-8C25346F3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1556792"/>
            <a:ext cx="717246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35749"/>
      </p:ext>
    </p:extLst>
  </p:cSld>
  <p:clrMapOvr>
    <a:masterClrMapping/>
  </p:clrMapOvr>
  <p:transition spd="med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Division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Then by subtraction we’ll find what there is left.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50E27B6-539A-482E-8548-C92D92D30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56792"/>
            <a:ext cx="7128792" cy="350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48849"/>
      </p:ext>
    </p:extLst>
  </p:cSld>
  <p:clrMapOvr>
    <a:masterClrMapping/>
  </p:clrMapOvr>
  <p:transition spd="med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Division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Then again we have to fit our divisor and therefore rewrite what’s left.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5955FDF-B9E1-1840-319F-56E3FD000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1556792"/>
            <a:ext cx="717246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33595"/>
      </p:ext>
    </p:extLst>
  </p:cSld>
  <p:clrMapOvr>
    <a:masterClrMapping/>
  </p:clrMapOvr>
  <p:transition spd="med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Division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Hopefully you can see that the divisor fits 5 times now.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54A7A30-8C5F-5781-9B63-A40FEF505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1556792"/>
            <a:ext cx="717246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6312"/>
      </p:ext>
    </p:extLst>
  </p:cSld>
  <p:clrMapOvr>
    <a:masterClrMapping/>
  </p:clrMapOvr>
  <p:transition spd="med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Division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Now you see what’s left when you remove 5 times the divisor.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BFA81A5-3801-5C76-1133-AE68E2E74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1556792"/>
            <a:ext cx="717246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03357"/>
      </p:ext>
    </p:extLst>
  </p:cSld>
  <p:clrMapOvr>
    <a:masterClrMapping/>
  </p:clrMapOvr>
  <p:transition spd="med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rgbClr val="302623"/>
                </a:solidFill>
              </a:rPr>
              <a:t>This is what they made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endParaRPr lang="en-US" altLang="nl-NL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4401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Their sign for “zero” is two crossed arms.</a:t>
            </a:r>
          </a:p>
          <a:p>
            <a:r>
              <a:rPr lang="en-US" sz="1800" dirty="0">
                <a:solidFill>
                  <a:srgbClr val="FF0000"/>
                </a:solidFill>
              </a:rPr>
              <a:t>All the other numerals consist of vertical and/or horizontal strokes.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3C0BA4F-CAD7-02D3-AE9D-490147404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100" y="1495659"/>
            <a:ext cx="3641700" cy="4749566"/>
          </a:xfrm>
          <a:prstGeom prst="rect">
            <a:avLst/>
          </a:prstGeom>
        </p:spPr>
      </p:pic>
      <p:sp>
        <p:nvSpPr>
          <p:cNvPr id="7" name="Tekstballon: rechthoek met afgeronde hoeken 6">
            <a:extLst>
              <a:ext uri="{FF2B5EF4-FFF2-40B4-BE49-F238E27FC236}">
                <a16:creationId xmlns:a16="http://schemas.microsoft.com/office/drawing/2014/main" id="{12B3FC98-E251-A586-3368-D956F0C159E9}"/>
              </a:ext>
            </a:extLst>
          </p:cNvPr>
          <p:cNvSpPr/>
          <p:nvPr/>
        </p:nvSpPr>
        <p:spPr bwMode="auto">
          <a:xfrm>
            <a:off x="6425058" y="2937390"/>
            <a:ext cx="2406700" cy="3301493"/>
          </a:xfrm>
          <a:prstGeom prst="wedgeRoundRectCallout">
            <a:avLst>
              <a:gd name="adj1" fmla="val -67205"/>
              <a:gd name="adj2" fmla="val -70672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20 </a:t>
            </a:r>
            <a:r>
              <a:rPr kumimoji="0" lang="nl-N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symbols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 (</a:t>
            </a:r>
            <a:r>
              <a:rPr kumimoji="0" lang="nl-N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numbers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) in </a:t>
            </a:r>
            <a:r>
              <a:rPr kumimoji="0" lang="nl-N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groups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 of 5. Every </a:t>
            </a:r>
            <a:r>
              <a:rPr kumimoji="0" lang="nl-N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horizontal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 </a:t>
            </a:r>
            <a:r>
              <a:rPr kumimoji="0" lang="nl-N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stroke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 </a:t>
            </a:r>
            <a:r>
              <a:rPr kumimoji="0" lang="nl-N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equals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 5 </a:t>
            </a:r>
            <a:r>
              <a:rPr kumimoji="0" lang="nl-N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vertical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 </a:t>
            </a:r>
            <a:r>
              <a:rPr kumimoji="0" lang="nl-N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strokes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4696144"/>
      </p:ext>
    </p:extLst>
  </p:cSld>
  <p:clrMapOvr>
    <a:masterClrMapping/>
  </p:clrMapOvr>
  <p:transition spd="med">
    <p:cove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Division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There is some serious rewriting to be done.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F37B0AA-E01B-DCC5-0272-FC99BF511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1556792"/>
            <a:ext cx="717246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23394"/>
      </p:ext>
    </p:extLst>
  </p:cSld>
  <p:clrMapOvr>
    <a:masterClrMapping/>
  </p:clrMapOvr>
  <p:transition spd="med">
    <p:cov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Division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This is a first step.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213B707-C92D-3A9D-A1B2-DE21E8038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1556792"/>
            <a:ext cx="717246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58224"/>
      </p:ext>
    </p:extLst>
  </p:cSld>
  <p:clrMapOvr>
    <a:masterClrMapping/>
  </p:clrMapOvr>
  <p:transition spd="med">
    <p:cove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Division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This is a second step.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9B62CF0-6DD6-D7C3-B570-1988AC1D4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1556792"/>
            <a:ext cx="717246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78231"/>
      </p:ext>
    </p:extLst>
  </p:cSld>
  <p:clrMapOvr>
    <a:masterClrMapping/>
  </p:clrMapOvr>
  <p:transition spd="med">
    <p:cove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Division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And we need a third step to check the idea that the divisor fits 12 times now.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0902FE0-9E28-6AD0-C6EE-89801DF8E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1556792"/>
            <a:ext cx="717246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50740"/>
      </p:ext>
    </p:extLst>
  </p:cSld>
  <p:clrMapOvr>
    <a:masterClrMapping/>
  </p:clrMapOvr>
  <p:transition spd="med">
    <p:cove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Division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At last we get this result.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D16F1AD-4C61-1C80-FC4D-12BFB96BF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1556792"/>
            <a:ext cx="717246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25503"/>
      </p:ext>
    </p:extLst>
  </p:cSld>
  <p:clrMapOvr>
    <a:masterClrMapping/>
  </p:clrMapOvr>
  <p:transition spd="med">
    <p:cover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Division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And you see that the divisor fits indeed exactly 12 times.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26714A6-0571-CE4B-BB22-02DC02A4C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1574006"/>
            <a:ext cx="7137477" cy="351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24883"/>
      </p:ext>
    </p:extLst>
  </p:cSld>
  <p:clrMapOvr>
    <a:masterClrMapping/>
  </p:clrMapOvr>
  <p:transition spd="med">
    <p:cover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Division (example)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There is nothing left over, so this division has no remainder and it is finished.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592DA14-A719-4962-8047-5BB16230B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1556792"/>
            <a:ext cx="717246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27242"/>
      </p:ext>
    </p:extLst>
  </p:cSld>
  <p:clrMapOvr>
    <a:masterClrMapping/>
  </p:clrMapOvr>
  <p:transition spd="med">
    <p:cover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Rectangle 2">
                <a:extLst>
                  <a:ext uri="{FF2B5EF4-FFF2-40B4-BE49-F238E27FC236}">
                    <a16:creationId xmlns:a16="http://schemas.microsoft.com/office/drawing/2014/main" id="{70363993-3C37-3913-E781-337C479F4442}"/>
                  </a:ext>
                </a:extLst>
              </p:cNvPr>
              <p:cNvSpPr>
                <a:spLocks noGrp="1" noRot="1" noChangeArrowheads="1"/>
              </p:cNvSpPr>
              <p:nvPr>
                <p:ph type="body" idx="1"/>
              </p:nvPr>
            </p:nvSpPr>
            <p:spPr>
              <a:xfrm>
                <a:off x="2286000" y="609600"/>
                <a:ext cx="6400800" cy="6248400"/>
              </a:xfrm>
              <a:effectLst/>
            </p:spPr>
            <p:txBody>
              <a:bodyPr lIns="0" tIns="0" rIns="0" bIns="0"/>
              <a:lstStyle/>
              <a:p>
                <a:pPr marL="0" indent="0" eaLnBrk="1" hangingPunct="1">
                  <a:lnSpc>
                    <a:spcPct val="110000"/>
                  </a:lnSpc>
                  <a:buClr>
                    <a:srgbClr val="D80202"/>
                  </a:buClr>
                  <a:buSzPct val="75000"/>
                  <a:buFontTx/>
                  <a:buNone/>
                  <a:tabLst>
                    <a:tab pos="444500" algn="l"/>
                  </a:tabLst>
                  <a:defRPr/>
                </a:pPr>
                <a:r>
                  <a:rPr lang="en-US" altLang="nl-NL" sz="4400" b="1" dirty="0">
                    <a:solidFill>
                      <a:srgbClr val="FF0000"/>
                    </a:solidFill>
                  </a:rPr>
                  <a:t>Practice (division)</a:t>
                </a:r>
              </a:p>
              <a:p>
                <a:pPr marL="0" indent="0" eaLnBrk="1" hangingPunct="1">
                  <a:lnSpc>
                    <a:spcPct val="110000"/>
                  </a:lnSpc>
                  <a:buClr>
                    <a:srgbClr val="D80202"/>
                  </a:buClr>
                  <a:buSzPct val="75000"/>
                  <a:buFontTx/>
                  <a:buNone/>
                  <a:tabLst>
                    <a:tab pos="444500" algn="l"/>
                  </a:tabLst>
                  <a:defRPr/>
                </a:pPr>
                <a:endParaRPr lang="en-US" altLang="nl-NL" sz="2800" b="1" dirty="0">
                  <a:solidFill>
                    <a:schemeClr val="bg2"/>
                  </a:solidFill>
                </a:endParaRP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444500" algn="l"/>
                  </a:tabLs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nl-NL" altLang="nl-NL" sz="2800" b="0" i="1" smtClean="0">
                            <a:solidFill>
                              <a:srgbClr val="30262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altLang="nl-NL" sz="2800" b="0" i="1" smtClean="0">
                            <a:solidFill>
                              <a:srgbClr val="302623"/>
                            </a:solidFill>
                            <a:latin typeface="Cambria Math" panose="02040503050406030204" pitchFamily="18" charset="0"/>
                          </a:rPr>
                          <m:t>2825</m:t>
                        </m:r>
                      </m:num>
                      <m:den>
                        <m:r>
                          <a:rPr lang="nl-NL" altLang="nl-NL" sz="2800" b="0" i="1" smtClean="0">
                            <a:solidFill>
                              <a:srgbClr val="302623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altLang="nl-NL" sz="2800" dirty="0">
                  <a:solidFill>
                    <a:srgbClr val="302623"/>
                  </a:solidFill>
                </a:endParaRP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444500" algn="l"/>
                  </a:tabLst>
                  <a:defRPr/>
                </a:pPr>
                <a:endParaRPr lang="en-US" altLang="nl-NL" sz="2800" dirty="0">
                  <a:solidFill>
                    <a:srgbClr val="30262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444500" algn="l"/>
                  </a:tabLst>
                  <a:defRPr/>
                </a:pPr>
                <a:r>
                  <a:rPr lang="en-US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altLang="nl-NL" sz="2800" b="0" i="1" smtClean="0">
                            <a:solidFill>
                              <a:srgbClr val="30262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altLang="nl-NL" sz="2800" b="0" i="1" smtClean="0">
                            <a:solidFill>
                              <a:srgbClr val="302623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1024</m:t>
                        </m:r>
                      </m:num>
                      <m:den>
                        <m:r>
                          <a:rPr lang="nl-NL" altLang="nl-NL" sz="2800" b="0" i="1" smtClean="0">
                            <a:solidFill>
                              <a:srgbClr val="30262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48</m:t>
                        </m:r>
                      </m:den>
                    </m:f>
                  </m:oMath>
                </a14:m>
                <a:endParaRPr lang="en-US" altLang="nl-NL" sz="4400" dirty="0">
                  <a:solidFill>
                    <a:srgbClr val="302623"/>
                  </a:solidFill>
                </a:endParaRP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444500" algn="l"/>
                  </a:tabLst>
                  <a:defRPr/>
                </a:pPr>
                <a:endParaRPr lang="en-US" altLang="nl-NL" sz="2800" dirty="0">
                  <a:solidFill>
                    <a:srgbClr val="302623"/>
                  </a:solidFill>
                </a:endParaRP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444500" algn="l"/>
                  </a:tabLst>
                  <a:defRPr/>
                </a:pPr>
                <a:r>
                  <a:rPr lang="en-US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br>
                  <a:rPr lang="en-US" altLang="nl-NL" sz="4400" dirty="0">
                    <a:solidFill>
                      <a:srgbClr val="302623"/>
                    </a:solidFill>
                  </a:rPr>
                </a:br>
                <a:br>
                  <a:rPr lang="en-US" altLang="nl-NL" sz="1400" dirty="0">
                    <a:solidFill>
                      <a:srgbClr val="302623"/>
                    </a:solidFill>
                  </a:rPr>
                </a:br>
                <a:br>
                  <a:rPr lang="nl-NL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altLang="nl-NL" sz="2800" dirty="0">
                  <a:solidFill>
                    <a:srgbClr val="30262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Clr>
                    <a:srgbClr val="D80202"/>
                  </a:buClr>
                  <a:buSzPct val="75000"/>
                  <a:buFontTx/>
                  <a:buNone/>
                  <a:tabLst>
                    <a:tab pos="444500" algn="l"/>
                  </a:tabLst>
                  <a:defRPr/>
                </a:pPr>
                <a:endParaRPr lang="en-US" altLang="nl-NL" sz="2800" dirty="0">
                  <a:solidFill>
                    <a:srgbClr val="30262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None/>
                  <a:tabLst>
                    <a:tab pos="358775" algn="l"/>
                  </a:tabLst>
                  <a:defRPr/>
                </a:pPr>
                <a:endParaRPr lang="en-US" sz="1600" dirty="0"/>
              </a:p>
            </p:txBody>
          </p:sp>
        </mc:Choice>
        <mc:Fallback xmlns="">
          <p:sp>
            <p:nvSpPr>
              <p:cNvPr id="24578" name="Rectangle 2">
                <a:extLst>
                  <a:ext uri="{FF2B5EF4-FFF2-40B4-BE49-F238E27FC236}">
                    <a16:creationId xmlns:a16="http://schemas.microsoft.com/office/drawing/2014/main" id="{70363993-3C37-3913-E781-337C479F44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0" y="609600"/>
                <a:ext cx="6400800" cy="6248400"/>
              </a:xfrm>
              <a:blipFill>
                <a:blip r:embed="rId3"/>
                <a:stretch>
                  <a:fillRect l="-5238" t="-2634"/>
                </a:stretch>
              </a:blipFill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And  check your answer in the decimal system).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58E3BBE-0849-8A89-D977-088587C76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653136"/>
            <a:ext cx="22383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31912"/>
      </p:ext>
    </p:extLst>
  </p:cSld>
  <p:clrMapOvr>
    <a:masterClrMapping/>
  </p:clrMapOvr>
  <p:transition spd="med">
    <p:cover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Are there any tools?</a:t>
            </a: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444500" algn="l"/>
              </a:tabLst>
              <a:defRPr/>
            </a:pPr>
            <a:r>
              <a:rPr lang="en-US" altLang="nl-NL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course you would like to have some tools when calculating with the </a:t>
            </a:r>
            <a:r>
              <a:rPr lang="en-US" altLang="nl-NL" sz="28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Kaktovik</a:t>
            </a:r>
            <a:r>
              <a:rPr lang="en-US" altLang="nl-NL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numbers.</a:t>
            </a: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444500" algn="l"/>
              </a:tabLst>
              <a:defRPr/>
            </a:pPr>
            <a:r>
              <a:rPr lang="en-US" altLang="nl-NL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all I could find: </a:t>
            </a: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444500" algn="l"/>
              </a:tabLst>
              <a:defRPr/>
            </a:pP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Working with large num-</a:t>
            </a:r>
            <a:r>
              <a:rPr lang="en-US" sz="1800" dirty="0" err="1">
                <a:solidFill>
                  <a:srgbClr val="FF0000"/>
                </a:solidFill>
              </a:rPr>
              <a:t>bers</a:t>
            </a:r>
            <a:r>
              <a:rPr lang="en-US" sz="1800" dirty="0">
                <a:solidFill>
                  <a:srgbClr val="FF0000"/>
                </a:solidFill>
              </a:rPr>
              <a:t> make calculations with </a:t>
            </a:r>
            <a:r>
              <a:rPr lang="en-US" sz="1800" dirty="0" err="1">
                <a:solidFill>
                  <a:srgbClr val="FF0000"/>
                </a:solidFill>
              </a:rPr>
              <a:t>Kaktovik</a:t>
            </a:r>
            <a:r>
              <a:rPr lang="en-US" sz="1800" dirty="0">
                <a:solidFill>
                  <a:srgbClr val="FF0000"/>
                </a:solidFill>
              </a:rPr>
              <a:t> numbers somewhat tricky.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EF80A4F-E1AE-004F-0BAA-4119A9C25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685492"/>
            <a:ext cx="38417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39475"/>
      </p:ext>
    </p:extLst>
  </p:cSld>
  <p:clrMapOvr>
    <a:masterClrMapping/>
  </p:clrMapOvr>
  <p:transition spd="med">
    <p:cover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The </a:t>
            </a:r>
            <a:r>
              <a:rPr lang="en-US" altLang="nl-NL" sz="4400" b="1" dirty="0" err="1">
                <a:solidFill>
                  <a:schemeClr val="bg2"/>
                </a:solidFill>
              </a:rPr>
              <a:t>Kaktovik</a:t>
            </a:r>
            <a:r>
              <a:rPr lang="en-US" altLang="nl-NL" sz="4400" b="1" dirty="0">
                <a:solidFill>
                  <a:schemeClr val="bg2"/>
                </a:solidFill>
              </a:rPr>
              <a:t> abacus</a:t>
            </a: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444500" algn="l"/>
              </a:tabLst>
              <a:defRPr/>
            </a:pPr>
            <a:r>
              <a:rPr lang="en-US" altLang="nl-NL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nl-NL" sz="28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Kaktovik</a:t>
            </a:r>
            <a:r>
              <a:rPr lang="en-US" altLang="nl-NL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abacus has 7 columns.</a:t>
            </a:r>
            <a:br>
              <a:rPr lang="en-US" altLang="nl-NL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nl-NL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units (vertical strokes, max.4) are under the separation bar.</a:t>
            </a:r>
            <a:br>
              <a:rPr lang="en-US" altLang="nl-NL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nl-NL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fives (horizontal strokes, max.3) are above the separation bar. </a:t>
            </a: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444500" algn="l"/>
              </a:tabLst>
              <a:defRPr/>
            </a:pP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All you have to do is sliding beads toward the separation bar.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EF80A4F-E1AE-004F-0BAA-4119A9C25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077072"/>
            <a:ext cx="38417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66887"/>
      </p:ext>
    </p:extLst>
  </p:cSld>
  <p:clrMapOvr>
    <a:masterClrMapping/>
  </p:clrMapOvr>
  <p:transition spd="med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rgbClr val="302623"/>
                </a:solidFill>
              </a:rPr>
              <a:t>This is what I’ve made</a:t>
            </a: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endParaRPr lang="en-US" altLang="nl-NL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4401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I wanted all symbols fitting into the same rectangle.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</a:rPr>
              <a:t>Those rectangles are only used to make pictures.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1C38F4B-24F3-71DD-1CBC-DA173FF39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4" y="1843087"/>
            <a:ext cx="5040585" cy="444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21272"/>
      </p:ext>
    </p:extLst>
  </p:cSld>
  <p:clrMapOvr>
    <a:masterClrMapping/>
  </p:clrMapOvr>
  <p:transition spd="med">
    <p:cover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363993-3C37-3913-E781-337C479F444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609600"/>
            <a:ext cx="6400800" cy="6248400"/>
          </a:xfrm>
          <a:effectLst/>
        </p:spPr>
        <p:txBody>
          <a:bodyPr lIns="0" tIns="0" rIns="0" bIns="0"/>
          <a:lstStyle/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r>
              <a:rPr lang="en-US" altLang="nl-NL" sz="4400" b="1" dirty="0">
                <a:solidFill>
                  <a:schemeClr val="bg2"/>
                </a:solidFill>
              </a:rPr>
              <a:t>Finally?</a:t>
            </a: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444500" algn="l"/>
              </a:tabLst>
              <a:defRPr/>
            </a:pPr>
            <a:r>
              <a:rPr lang="en-US" altLang="nl-NL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hope you enjoyed working with the </a:t>
            </a:r>
            <a:r>
              <a:rPr lang="en-US" altLang="nl-NL" sz="28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Kaktovik</a:t>
            </a:r>
            <a:r>
              <a:rPr lang="en-US" altLang="nl-NL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numbers. Perhaps you would like to experiment more. For instance with numbers smaller then 1, or negative numbers. Then I wish you good luck! </a:t>
            </a: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444500" algn="l"/>
              </a:tabLst>
              <a:defRPr/>
            </a:pPr>
            <a:br>
              <a:rPr lang="en-US" altLang="nl-NL" sz="4400" dirty="0">
                <a:solidFill>
                  <a:srgbClr val="302623"/>
                </a:solidFill>
              </a:rPr>
            </a:br>
            <a:br>
              <a:rPr lang="en-US" altLang="nl-NL" sz="1400" dirty="0">
                <a:solidFill>
                  <a:srgbClr val="302623"/>
                </a:solidFill>
              </a:rPr>
            </a:br>
            <a:br>
              <a:rPr lang="nl-NL" altLang="nl-NL" sz="2800" dirty="0">
                <a:solidFill>
                  <a:srgbClr val="3026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D80202"/>
              </a:buClr>
              <a:buSzPct val="75000"/>
              <a:buFontTx/>
              <a:buNone/>
              <a:tabLst>
                <a:tab pos="444500" algn="l"/>
              </a:tabLst>
              <a:defRPr/>
            </a:pPr>
            <a:endParaRPr lang="en-US" altLang="nl-NL" sz="2800" dirty="0">
              <a:solidFill>
                <a:srgbClr val="3026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SzPct val="100000"/>
              <a:buNone/>
              <a:tabLst>
                <a:tab pos="358775" algn="l"/>
              </a:tabLst>
              <a:defRPr/>
            </a:pP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Perhaps you can get a </a:t>
            </a:r>
            <a:r>
              <a:rPr lang="en-US" sz="1800" dirty="0" err="1">
                <a:solidFill>
                  <a:srgbClr val="FF0000"/>
                </a:solidFill>
              </a:rPr>
              <a:t>Kaktovik</a:t>
            </a:r>
            <a:r>
              <a:rPr lang="en-US" sz="1800" dirty="0">
                <a:solidFill>
                  <a:srgbClr val="FF0000"/>
                </a:solidFill>
              </a:rPr>
              <a:t> abacus (or make one) and </a:t>
            </a:r>
            <a:r>
              <a:rPr lang="en-US" sz="1800" dirty="0" err="1">
                <a:solidFill>
                  <a:srgbClr val="FF0000"/>
                </a:solidFill>
              </a:rPr>
              <a:t>experi-ment</a:t>
            </a:r>
            <a:r>
              <a:rPr lang="en-US" sz="1800" dirty="0">
                <a:solidFill>
                  <a:srgbClr val="FF0000"/>
                </a:solidFill>
              </a:rPr>
              <a:t> with it.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EF80A4F-E1AE-004F-0BAA-4119A9C25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077072"/>
            <a:ext cx="38417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03939"/>
      </p:ext>
    </p:extLst>
  </p:cSld>
  <p:clrMapOvr>
    <a:masterClrMapping/>
  </p:clrMapOvr>
  <p:transition spd="med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Rectangle 2">
                <a:extLst>
                  <a:ext uri="{FF2B5EF4-FFF2-40B4-BE49-F238E27FC236}">
                    <a16:creationId xmlns:a16="http://schemas.microsoft.com/office/drawing/2014/main" id="{70363993-3C37-3913-E781-337C479F4442}"/>
                  </a:ext>
                </a:extLst>
              </p:cNvPr>
              <p:cNvSpPr>
                <a:spLocks noGrp="1" noRot="1" noChangeArrowheads="1"/>
              </p:cNvSpPr>
              <p:nvPr>
                <p:ph type="body" idx="1"/>
              </p:nvPr>
            </p:nvSpPr>
            <p:spPr>
              <a:xfrm>
                <a:off x="2286000" y="609600"/>
                <a:ext cx="6400800" cy="6248400"/>
              </a:xfrm>
              <a:effectLst/>
            </p:spPr>
            <p:txBody>
              <a:bodyPr lIns="0" tIns="0" rIns="0" bIns="0"/>
              <a:lstStyle/>
              <a:p>
                <a:pPr marL="0" indent="0" eaLnBrk="1" hangingPunct="1">
                  <a:lnSpc>
                    <a:spcPct val="110000"/>
                  </a:lnSpc>
                  <a:buClr>
                    <a:srgbClr val="D80202"/>
                  </a:buClr>
                  <a:buSzPct val="75000"/>
                  <a:buFontTx/>
                  <a:buNone/>
                  <a:tabLst>
                    <a:tab pos="444500" algn="l"/>
                  </a:tabLst>
                  <a:defRPr/>
                </a:pPr>
                <a:r>
                  <a:rPr lang="en-US" altLang="nl-NL" sz="4400" b="1" dirty="0">
                    <a:solidFill>
                      <a:srgbClr val="302623"/>
                    </a:solidFill>
                  </a:rPr>
                  <a:t>Let’s make numbers</a:t>
                </a:r>
                <a:br>
                  <a:rPr lang="en-US" altLang="nl-NL" sz="4400" dirty="0">
                    <a:solidFill>
                      <a:srgbClr val="302623"/>
                    </a:solidFill>
                  </a:rPr>
                </a:br>
                <a:br>
                  <a:rPr lang="en-US" altLang="nl-NL" sz="1400" dirty="0">
                    <a:solidFill>
                      <a:srgbClr val="302623"/>
                    </a:solidFill>
                  </a:rPr>
                </a:br>
                <a:r>
                  <a:rPr lang="en-US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To make </a:t>
                </a:r>
                <a:r>
                  <a:rPr lang="en-US" altLang="nl-NL" sz="2800" dirty="0" err="1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Kaktovik</a:t>
                </a:r>
                <a:r>
                  <a:rPr lang="en-US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numbers you need to think in base 20:</a:t>
                </a: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Calibri" panose="020F0502020204030204" pitchFamily="34" charset="0"/>
                  <a:buChar char="•"/>
                  <a:tabLst>
                    <a:tab pos="358775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nl-NL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32=20+12</m:t>
                    </m:r>
                  </m:oMath>
                </a14:m>
                <a:r>
                  <a:rPr lang="en-US" sz="2800" dirty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so it becomes</a:t>
                </a: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Calibri" panose="020F0502020204030204" pitchFamily="34" charset="0"/>
                  <a:buChar char="•"/>
                  <a:tabLst>
                    <a:tab pos="358775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nl-NL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613=1</m:t>
                    </m:r>
                    <m:r>
                      <a:rPr lang="nl-NL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sSup>
                      <m:sSupPr>
                        <m:ctrlPr>
                          <a:rPr lang="nl-NL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20</m:t>
                        </m:r>
                      </m:e>
                      <m:sup>
                        <m:r>
                          <a:rPr lang="nl-NL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nl-NL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+10</m:t>
                    </m:r>
                    <m:r>
                      <a:rPr lang="nl-NL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nl-NL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20+13</m:t>
                    </m:r>
                  </m:oMath>
                </a14:m>
                <a:r>
                  <a:rPr lang="en-US" sz="2800" dirty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None/>
                  <a:tabLst>
                    <a:tab pos="358775" algn="l"/>
                  </a:tabLst>
                  <a:defRPr/>
                </a:pPr>
                <a:r>
                  <a:rPr lang="en-US" sz="2800" dirty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so it becomes </a:t>
                </a: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Calibri" panose="020F0502020204030204" pitchFamily="34" charset="0"/>
                  <a:buChar char="•"/>
                  <a:tabLst>
                    <a:tab pos="358775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nl-NL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860=2</m:t>
                    </m:r>
                    <m:r>
                      <a:rPr lang="nl-NL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sSup>
                      <m:sSupPr>
                        <m:ctrlPr>
                          <a:rPr lang="nl-NL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20</m:t>
                        </m:r>
                      </m:e>
                      <m:sup>
                        <m:r>
                          <a:rPr lang="nl-NL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nl-NL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+3∙20+0</m:t>
                    </m:r>
                  </m:oMath>
                </a14:m>
                <a:r>
                  <a:rPr lang="en-US" sz="2800" dirty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None/>
                  <a:tabLst>
                    <a:tab pos="358775" algn="l"/>
                  </a:tabLst>
                  <a:defRPr/>
                </a:pPr>
                <a:r>
                  <a:rPr lang="en-US" sz="2800" dirty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so it becomes </a:t>
                </a: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Calibri" panose="020F0502020204030204" pitchFamily="34" charset="0"/>
                  <a:buChar char="•"/>
                  <a:tabLst>
                    <a:tab pos="358775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nl-NL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5923=14</m:t>
                    </m:r>
                    <m:r>
                      <a:rPr lang="nl-NL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sSup>
                      <m:sSupPr>
                        <m:ctrlPr>
                          <a:rPr lang="nl-NL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20</m:t>
                        </m:r>
                      </m:e>
                      <m:sup>
                        <m:r>
                          <a:rPr lang="nl-NL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nl-NL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+16∙20+3</m:t>
                    </m:r>
                  </m:oMath>
                </a14:m>
                <a:r>
                  <a:rPr lang="en-US" sz="2800" dirty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None/>
                  <a:tabLst>
                    <a:tab pos="358775" algn="l"/>
                  </a:tabLst>
                  <a:defRPr/>
                </a:pPr>
                <a:r>
                  <a:rPr lang="en-US" sz="2800" dirty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so it becomes </a:t>
                </a:r>
              </a:p>
              <a:p>
                <a:pPr marL="0" indent="0"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None/>
                  <a:tabLst>
                    <a:tab pos="358775" algn="l"/>
                  </a:tabLst>
                  <a:defRPr/>
                </a:pPr>
                <a:endParaRPr lang="en-US" sz="1600" dirty="0"/>
              </a:p>
            </p:txBody>
          </p:sp>
        </mc:Choice>
        <mc:Fallback xmlns="">
          <p:sp>
            <p:nvSpPr>
              <p:cNvPr id="24578" name="Rectangle 2">
                <a:extLst>
                  <a:ext uri="{FF2B5EF4-FFF2-40B4-BE49-F238E27FC236}">
                    <a16:creationId xmlns:a16="http://schemas.microsoft.com/office/drawing/2014/main" id="{70363993-3C37-3913-E781-337C479F44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0" y="609600"/>
                <a:ext cx="6400800" cy="6248400"/>
              </a:xfrm>
              <a:blipFill>
                <a:blip r:embed="rId3"/>
                <a:stretch>
                  <a:fillRect l="-5238" t="-2634"/>
                </a:stretch>
              </a:blipFill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When I use  Indian/</a:t>
            </a:r>
            <a:r>
              <a:rPr lang="en-US" sz="1800" dirty="0" err="1">
                <a:solidFill>
                  <a:srgbClr val="FF0000"/>
                </a:solidFill>
              </a:rPr>
              <a:t>arabicdigits</a:t>
            </a:r>
            <a:r>
              <a:rPr lang="en-US" sz="1800" dirty="0">
                <a:solidFill>
                  <a:srgbClr val="FF0000"/>
                </a:solidFill>
              </a:rPr>
              <a:t>, the numbers are always in the decimal system.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</a:rPr>
              <a:t>Use the powers of 20 to convert.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21D764E-4631-46A4-4A28-D8F8B5473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36912"/>
            <a:ext cx="585862" cy="36987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DEF909F-C230-D128-277D-5495EC77B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68" y="3733800"/>
            <a:ext cx="866775" cy="36195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28AEC00-5320-ED39-B9B9-5486C7F2ED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779" y="4844138"/>
            <a:ext cx="723900" cy="36195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3CEFE1B-E2B0-900E-80B4-8A3024C674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843" y="5954476"/>
            <a:ext cx="800100" cy="361950"/>
          </a:xfrm>
          <a:prstGeom prst="rect">
            <a:avLst/>
          </a:prstGeom>
        </p:spPr>
      </p:pic>
      <p:sp>
        <p:nvSpPr>
          <p:cNvPr id="17" name="Tekstballon: rechthoek met afgeronde hoeken 16">
            <a:extLst>
              <a:ext uri="{FF2B5EF4-FFF2-40B4-BE49-F238E27FC236}">
                <a16:creationId xmlns:a16="http://schemas.microsoft.com/office/drawing/2014/main" id="{EC8B2DE1-BD79-D781-702B-721C79C146CD}"/>
              </a:ext>
            </a:extLst>
          </p:cNvPr>
          <p:cNvSpPr/>
          <p:nvPr/>
        </p:nvSpPr>
        <p:spPr bwMode="auto">
          <a:xfrm>
            <a:off x="7289723" y="3630508"/>
            <a:ext cx="1656184" cy="1742708"/>
          </a:xfrm>
          <a:prstGeom prst="wedgeRoundRectCallout">
            <a:avLst>
              <a:gd name="adj1" fmla="val -143835"/>
              <a:gd name="adj2" fmla="val -37256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Different </a:t>
            </a:r>
            <a:r>
              <a:rPr kumimoji="0" lang="nl-N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colors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 </a:t>
            </a:r>
            <a:r>
              <a:rPr kumimoji="0" lang="nl-N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for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 different </a:t>
            </a:r>
            <a:r>
              <a:rPr kumimoji="0" lang="nl-N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20" charset="-128"/>
              </a:rPr>
              <a:t>positions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2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5877830"/>
      </p:ext>
    </p:extLst>
  </p:cSld>
  <p:clrMapOvr>
    <a:masterClrMapping/>
  </p:clrMapOvr>
  <p:transition spd="med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Rectangle 2">
                <a:extLst>
                  <a:ext uri="{FF2B5EF4-FFF2-40B4-BE49-F238E27FC236}">
                    <a16:creationId xmlns:a16="http://schemas.microsoft.com/office/drawing/2014/main" id="{70363993-3C37-3913-E781-337C479F4442}"/>
                  </a:ext>
                </a:extLst>
              </p:cNvPr>
              <p:cNvSpPr>
                <a:spLocks noGrp="1" noRot="1" noChangeArrowheads="1"/>
              </p:cNvSpPr>
              <p:nvPr>
                <p:ph type="body" idx="1"/>
              </p:nvPr>
            </p:nvSpPr>
            <p:spPr>
              <a:xfrm>
                <a:off x="2286000" y="609600"/>
                <a:ext cx="6400800" cy="6248400"/>
              </a:xfrm>
              <a:effectLst/>
            </p:spPr>
            <p:txBody>
              <a:bodyPr lIns="0" tIns="0" rIns="0" bIns="0"/>
              <a:lstStyle/>
              <a:p>
                <a:pPr marL="0" indent="0" eaLnBrk="1" hangingPunct="1">
                  <a:lnSpc>
                    <a:spcPct val="110000"/>
                  </a:lnSpc>
                  <a:buClr>
                    <a:srgbClr val="D80202"/>
                  </a:buClr>
                  <a:buSzPct val="75000"/>
                  <a:buFontTx/>
                  <a:buNone/>
                  <a:tabLst>
                    <a:tab pos="444500" algn="l"/>
                  </a:tabLst>
                  <a:defRPr/>
                </a:pPr>
                <a:r>
                  <a:rPr lang="en-US" altLang="nl-NL" sz="4400" b="1" dirty="0">
                    <a:solidFill>
                      <a:srgbClr val="FF0000"/>
                    </a:solidFill>
                  </a:rPr>
                  <a:t>Practice</a:t>
                </a:r>
                <a:br>
                  <a:rPr lang="en-US" altLang="nl-NL" sz="4400" dirty="0">
                    <a:solidFill>
                      <a:srgbClr val="302623"/>
                    </a:solidFill>
                  </a:rPr>
                </a:br>
                <a:br>
                  <a:rPr lang="en-US" altLang="nl-NL" sz="1400" dirty="0">
                    <a:solidFill>
                      <a:srgbClr val="302623"/>
                    </a:solidFill>
                  </a:rPr>
                </a:br>
                <a:r>
                  <a:rPr lang="en-US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Well, now you have a go at:</a:t>
                </a:r>
              </a:p>
              <a:p>
                <a:pPr marL="0" indent="0" eaLnBrk="1" hangingPunct="1">
                  <a:lnSpc>
                    <a:spcPct val="110000"/>
                  </a:lnSpc>
                  <a:buClr>
                    <a:srgbClr val="D80202"/>
                  </a:buClr>
                  <a:buSzPct val="75000"/>
                  <a:buFontTx/>
                  <a:buNone/>
                  <a:tabLst>
                    <a:tab pos="444500" algn="l"/>
                  </a:tabLst>
                  <a:defRPr/>
                </a:pPr>
                <a:endParaRPr lang="en-US" altLang="nl-NL" sz="2800" dirty="0">
                  <a:solidFill>
                    <a:srgbClr val="30262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Calibri" panose="020F0502020204030204" pitchFamily="34" charset="0"/>
                  <a:buChar char="•"/>
                  <a:tabLst>
                    <a:tab pos="358775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nl-NL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432</m:t>
                    </m:r>
                  </m:oMath>
                </a14:m>
                <a:br>
                  <a:rPr lang="en-US" sz="2800" dirty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sz="2800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Calibri" panose="020F0502020204030204" pitchFamily="34" charset="0"/>
                  <a:buChar char="•"/>
                  <a:tabLst>
                    <a:tab pos="358775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nl-NL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6013</m:t>
                    </m:r>
                  </m:oMath>
                </a14:m>
                <a:br>
                  <a:rPr lang="en-US" sz="2800" dirty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800" dirty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Calibri" panose="020F0502020204030204" pitchFamily="34" charset="0"/>
                  <a:buChar char="•"/>
                  <a:tabLst>
                    <a:tab pos="358775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nl-NL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8600</m:t>
                    </m:r>
                  </m:oMath>
                </a14:m>
                <a:br>
                  <a:rPr lang="nl-NL" sz="2800" dirty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sz="2800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None/>
                  <a:tabLst>
                    <a:tab pos="358775" algn="l"/>
                  </a:tabLst>
                  <a:defRPr/>
                </a:pPr>
                <a:endParaRPr lang="en-US" sz="1600" dirty="0"/>
              </a:p>
            </p:txBody>
          </p:sp>
        </mc:Choice>
        <mc:Fallback xmlns="">
          <p:sp>
            <p:nvSpPr>
              <p:cNvPr id="24578" name="Rectangle 2">
                <a:extLst>
                  <a:ext uri="{FF2B5EF4-FFF2-40B4-BE49-F238E27FC236}">
                    <a16:creationId xmlns:a16="http://schemas.microsoft.com/office/drawing/2014/main" id="{70363993-3C37-3913-E781-337C479F44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0" y="609600"/>
                <a:ext cx="6400800" cy="6248400"/>
              </a:xfrm>
              <a:blipFill>
                <a:blip r:embed="rId3"/>
                <a:stretch>
                  <a:fillRect l="-5238" t="-2634"/>
                </a:stretch>
              </a:blipFill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When I use  Indian/</a:t>
            </a:r>
            <a:r>
              <a:rPr lang="en-US" sz="1800" dirty="0" err="1">
                <a:solidFill>
                  <a:srgbClr val="FF0000"/>
                </a:solidFill>
              </a:rPr>
              <a:t>arabicdigits</a:t>
            </a:r>
            <a:r>
              <a:rPr lang="en-US" sz="1800" dirty="0">
                <a:solidFill>
                  <a:srgbClr val="FF0000"/>
                </a:solidFill>
              </a:rPr>
              <a:t>, the numbers are always in the decimal system.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</a:rPr>
              <a:t>Use the powers of 20 to convert.</a:t>
            </a:r>
            <a:endParaRPr lang="nl-NL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71515"/>
      </p:ext>
    </p:extLst>
  </p:cSld>
  <p:clrMapOvr>
    <a:masterClrMapping/>
  </p:clrMapOvr>
  <p:transition spd="med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15BD2CB-5567-6295-F145-58AA275486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E02EBA-1D6D-1705-DBD2-97AE686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Rectangle 2">
                <a:extLst>
                  <a:ext uri="{FF2B5EF4-FFF2-40B4-BE49-F238E27FC236}">
                    <a16:creationId xmlns:a16="http://schemas.microsoft.com/office/drawing/2014/main" id="{70363993-3C37-3913-E781-337C479F4442}"/>
                  </a:ext>
                </a:extLst>
              </p:cNvPr>
              <p:cNvSpPr>
                <a:spLocks noGrp="1" noRot="1" noChangeArrowheads="1"/>
              </p:cNvSpPr>
              <p:nvPr>
                <p:ph type="body" idx="1"/>
              </p:nvPr>
            </p:nvSpPr>
            <p:spPr>
              <a:xfrm>
                <a:off x="2286000" y="609600"/>
                <a:ext cx="6400800" cy="6248400"/>
              </a:xfrm>
              <a:effectLst/>
            </p:spPr>
            <p:txBody>
              <a:bodyPr lIns="0" tIns="0" rIns="0" bIns="0"/>
              <a:lstStyle/>
              <a:p>
                <a:pPr marL="0" indent="0" eaLnBrk="1" hangingPunct="1">
                  <a:lnSpc>
                    <a:spcPct val="110000"/>
                  </a:lnSpc>
                  <a:buClr>
                    <a:srgbClr val="D80202"/>
                  </a:buClr>
                  <a:buSzPct val="75000"/>
                  <a:buFontTx/>
                  <a:buNone/>
                  <a:tabLst>
                    <a:tab pos="444500" algn="l"/>
                  </a:tabLst>
                  <a:defRPr/>
                </a:pPr>
                <a:r>
                  <a:rPr lang="en-US" altLang="nl-NL" sz="4400" b="1" dirty="0">
                    <a:solidFill>
                      <a:srgbClr val="FF0000"/>
                    </a:solidFill>
                  </a:rPr>
                  <a:t>Practice</a:t>
                </a:r>
                <a:br>
                  <a:rPr lang="en-US" altLang="nl-NL" sz="4400" dirty="0">
                    <a:solidFill>
                      <a:srgbClr val="302623"/>
                    </a:solidFill>
                  </a:rPr>
                </a:br>
                <a:br>
                  <a:rPr lang="en-US" altLang="nl-NL" sz="1400" dirty="0">
                    <a:solidFill>
                      <a:srgbClr val="302623"/>
                    </a:solidFill>
                  </a:rPr>
                </a:br>
                <a:r>
                  <a:rPr lang="en-US" altLang="nl-NL" sz="2800" dirty="0">
                    <a:solidFill>
                      <a:srgbClr val="30262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And the answers are:</a:t>
                </a:r>
              </a:p>
              <a:p>
                <a:pPr marL="0" indent="0" eaLnBrk="1" hangingPunct="1">
                  <a:lnSpc>
                    <a:spcPct val="110000"/>
                  </a:lnSpc>
                  <a:buClr>
                    <a:srgbClr val="D80202"/>
                  </a:buClr>
                  <a:buSzPct val="75000"/>
                  <a:buFontTx/>
                  <a:buNone/>
                  <a:tabLst>
                    <a:tab pos="444500" algn="l"/>
                  </a:tabLst>
                  <a:defRPr/>
                </a:pPr>
                <a:endParaRPr lang="en-US" altLang="nl-NL" sz="2800" dirty="0">
                  <a:solidFill>
                    <a:srgbClr val="30262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Calibri" panose="020F0502020204030204" pitchFamily="34" charset="0"/>
                  <a:buChar char="•"/>
                  <a:tabLst>
                    <a:tab pos="358775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nl-NL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432=1</m:t>
                    </m:r>
                    <m:r>
                      <a:rPr lang="nl-NL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sSup>
                      <m:sSupPr>
                        <m:ctrlPr>
                          <a:rPr lang="nl-NL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20</m:t>
                        </m:r>
                      </m:e>
                      <m:sup>
                        <m:r>
                          <a:rPr lang="nl-NL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nl-NL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+1∙</m:t>
                    </m:r>
                    <m:r>
                      <a:rPr lang="nl-NL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20+12</m:t>
                    </m:r>
                  </m:oMath>
                </a14:m>
                <a:r>
                  <a:rPr lang="en-US" sz="2800" dirty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so it becomes </a:t>
                </a: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Calibri" panose="020F0502020204030204" pitchFamily="34" charset="0"/>
                  <a:buChar char="•"/>
                  <a:tabLst>
                    <a:tab pos="358775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nl-NL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6013=15</m:t>
                    </m:r>
                    <m:r>
                      <a:rPr lang="nl-NL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sSup>
                      <m:sSupPr>
                        <m:ctrlPr>
                          <a:rPr lang="nl-NL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20</m:t>
                        </m:r>
                      </m:e>
                      <m:sup>
                        <m:r>
                          <a:rPr lang="nl-NL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nl-NL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+0</m:t>
                    </m:r>
                    <m:r>
                      <a:rPr lang="nl-NL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nl-NL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20+13</m:t>
                    </m:r>
                  </m:oMath>
                </a14:m>
                <a:r>
                  <a:rPr lang="en-US" sz="2800" dirty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so it becomes </a:t>
                </a:r>
              </a:p>
              <a:p>
                <a:pPr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Font typeface="Calibri" panose="020F0502020204030204" pitchFamily="34" charset="0"/>
                  <a:buChar char="•"/>
                  <a:tabLst>
                    <a:tab pos="358775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nl-NL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8600=1</m:t>
                    </m:r>
                    <m:r>
                      <a:rPr lang="nl-NL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sSup>
                      <m:sSupPr>
                        <m:ctrlPr>
                          <a:rPr lang="nl-NL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20</m:t>
                        </m:r>
                      </m:e>
                      <m:sup>
                        <m:r>
                          <a:rPr lang="nl-NL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nl-NL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+1∙</m:t>
                    </m:r>
                    <m:sSup>
                      <m:sSupPr>
                        <m:ctrlPr>
                          <a:rPr lang="nl-NL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20</m:t>
                        </m:r>
                      </m:e>
                      <m:sup>
                        <m:r>
                          <a:rPr lang="nl-NL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nl-NL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+10∙20+0</m:t>
                    </m:r>
                  </m:oMath>
                </a14:m>
                <a:r>
                  <a:rPr lang="en-US" sz="2800" dirty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so it becomes </a:t>
                </a:r>
              </a:p>
              <a:p>
                <a:pPr marL="0" indent="0" eaLnBrk="1" hangingPunct="1">
                  <a:lnSpc>
                    <a:spcPct val="110000"/>
                  </a:lnSpc>
                  <a:buClr>
                    <a:schemeClr val="tx1"/>
                  </a:buClr>
                  <a:buSzPct val="100000"/>
                  <a:buNone/>
                  <a:tabLst>
                    <a:tab pos="358775" algn="l"/>
                  </a:tabLst>
                  <a:defRPr/>
                </a:pPr>
                <a:endParaRPr lang="en-US" sz="1600" dirty="0"/>
              </a:p>
            </p:txBody>
          </p:sp>
        </mc:Choice>
        <mc:Fallback xmlns="">
          <p:sp>
            <p:nvSpPr>
              <p:cNvPr id="24578" name="Rectangle 2">
                <a:extLst>
                  <a:ext uri="{FF2B5EF4-FFF2-40B4-BE49-F238E27FC236}">
                    <a16:creationId xmlns:a16="http://schemas.microsoft.com/office/drawing/2014/main" id="{70363993-3C37-3913-E781-337C479F44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0" y="609600"/>
                <a:ext cx="6400800" cy="6248400"/>
              </a:xfrm>
              <a:blipFill>
                <a:blip r:embed="rId3"/>
                <a:stretch>
                  <a:fillRect l="-5238" t="-2634" r="-1810"/>
                </a:stretch>
              </a:blipFill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kstvak 1">
            <a:extLst>
              <a:ext uri="{FF2B5EF4-FFF2-40B4-BE49-F238E27FC236}">
                <a16:creationId xmlns:a16="http://schemas.microsoft.com/office/drawing/2014/main" id="{964519BC-CEB6-2F39-873B-9D39B904DF26}"/>
              </a:ext>
            </a:extLst>
          </p:cNvPr>
          <p:cNvSpPr txBox="1"/>
          <p:nvPr/>
        </p:nvSpPr>
        <p:spPr>
          <a:xfrm>
            <a:off x="179512" y="2564904"/>
            <a:ext cx="151216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When I use  Indian/</a:t>
            </a:r>
            <a:r>
              <a:rPr lang="en-US" sz="1800" dirty="0" err="1">
                <a:solidFill>
                  <a:srgbClr val="FF0000"/>
                </a:solidFill>
              </a:rPr>
              <a:t>arabicdigits</a:t>
            </a:r>
            <a:r>
              <a:rPr lang="en-US" sz="1800" dirty="0">
                <a:solidFill>
                  <a:srgbClr val="FF0000"/>
                </a:solidFill>
              </a:rPr>
              <a:t>, the numbers are always in the decimal system.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</a:rPr>
              <a:t>Use the powers of 20 to convert.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07282E0-A7D1-BF6D-F220-264024BB5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0" y="3248025"/>
            <a:ext cx="723900" cy="3619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091E4CE-94A8-F099-9C68-EC857787BC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80" y="4221088"/>
            <a:ext cx="723900" cy="3619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9B1CC62-2971-3864-1AB1-100EDE05D1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5233156"/>
            <a:ext cx="9429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30265"/>
      </p:ext>
    </p:extLst>
  </p:cSld>
  <p:clrMapOvr>
    <a:masterClrMapping/>
  </p:clrMapOvr>
  <p:transition spd="med">
    <p:cover/>
  </p:transition>
</p:sld>
</file>

<file path=ppt/theme/theme1.xml><?xml version="1.0" encoding="utf-8"?>
<a:theme xmlns:a="http://schemas.openxmlformats.org/drawingml/2006/main" name="Clouds">
  <a:themeElements>
    <a:clrScheme name="">
      <a:dk1>
        <a:srgbClr val="4D4D4D"/>
      </a:dk1>
      <a:lt1>
        <a:srgbClr val="FFFFFF"/>
      </a:lt1>
      <a:dk2>
        <a:srgbClr val="0000A4"/>
      </a:dk2>
      <a:lt2>
        <a:srgbClr val="FFFF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2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20" charset="-128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4D4D4D"/>
        </a:dk1>
        <a:lt1>
          <a:srgbClr val="FFFFFF"/>
        </a:lt1>
        <a:dk2>
          <a:srgbClr val="000092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AAAAC7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4F4F77"/>
        </a:dk1>
        <a:lt1>
          <a:srgbClr val="FFFFFF"/>
        </a:lt1>
        <a:dk2>
          <a:srgbClr val="000092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AAAAC7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2069</Words>
  <Application>Microsoft Office PowerPoint</Application>
  <PresentationFormat>Diavoorstelling (4:3)</PresentationFormat>
  <Paragraphs>273</Paragraphs>
  <Slides>60</Slides>
  <Notes>60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60</vt:i4>
      </vt:variant>
    </vt:vector>
  </HeadingPairs>
  <TitlesOfParts>
    <vt:vector size="65" baseType="lpstr">
      <vt:lpstr>Arial</vt:lpstr>
      <vt:lpstr>Calibri</vt:lpstr>
      <vt:lpstr>Cambria Math</vt:lpstr>
      <vt:lpstr>Wingdings</vt:lpstr>
      <vt:lpstr>Clouds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/>
  <Company>Duko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Uitgangspunten</dc:title>
  <dc:subject/>
  <dc:creator>Duko</dc:creator>
  <cp:keywords/>
  <dc:description/>
  <cp:lastModifiedBy>Frits Spijkers</cp:lastModifiedBy>
  <cp:revision>126</cp:revision>
  <dcterms:created xsi:type="dcterms:W3CDTF">2005-10-24T14:53:16Z</dcterms:created>
  <dcterms:modified xsi:type="dcterms:W3CDTF">2024-08-14T14:04:44Z</dcterms:modified>
  <cp:category/>
</cp:coreProperties>
</file>